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46" r:id="rId3"/>
    <p:sldId id="332" r:id="rId4"/>
    <p:sldId id="345" r:id="rId5"/>
    <p:sldId id="347" r:id="rId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2"/>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73157"/>
            <a:ext cx="7772400" cy="1470025"/>
          </a:xfrm>
        </p:spPr>
        <p:txBody>
          <a:bodyPr anchor="b"/>
          <a:lstStyle>
            <a:lvl1pPr algn="l">
              <a:defRPr sz="4800"/>
            </a:lvl1pPr>
          </a:lstStyle>
          <a:p>
            <a:r>
              <a:rPr kumimoji="0" lang="zh-TW" altLang="en-US" smtClean="0"/>
              <a:t>按一下以編輯母片標題樣式</a:t>
            </a:r>
            <a:endParaRPr kumimoji="0" lang="en-US"/>
          </a:p>
        </p:txBody>
      </p:sp>
      <p:sp>
        <p:nvSpPr>
          <p:cNvPr id="3" name="副標題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TW" altLang="en-US" smtClean="0"/>
              <a:t>按一下以編輯母片副標題樣式</a:t>
            </a:r>
            <a:endParaRPr kumimoji="0" lang="en-US"/>
          </a:p>
        </p:txBody>
      </p:sp>
      <p:sp>
        <p:nvSpPr>
          <p:cNvPr id="4" name="日期版面配置區 3"/>
          <p:cNvSpPr>
            <a:spLocks noGrp="1"/>
          </p:cNvSpPr>
          <p:nvPr>
            <p:ph type="dt" sz="half" idx="10"/>
          </p:nvPr>
        </p:nvSpPr>
        <p:spPr/>
        <p:txBody>
          <a:bodyPr/>
          <a:lstStyle/>
          <a:p>
            <a:fld id="{DD5095B0-E917-4686-82F7-4966056067F0}" type="datetimeFigureOut">
              <a:rPr lang="zh-TW" altLang="en-US" smtClean="0"/>
              <a:pPr/>
              <a:t>2019/4/23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5A262B4-49B4-4ABF-B458-CE2278EEE66F}"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D5095B0-E917-4686-82F7-4966056067F0}" type="datetimeFigureOut">
              <a:rPr lang="zh-TW" altLang="en-US" smtClean="0"/>
              <a:pPr/>
              <a:t>2019/4/23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5A262B4-49B4-4ABF-B458-CE2278EEE66F}"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143768" y="274639"/>
            <a:ext cx="1543032"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9"/>
            <a:ext cx="661513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D5095B0-E917-4686-82F7-4966056067F0}" type="datetimeFigureOut">
              <a:rPr lang="zh-TW" altLang="en-US" smtClean="0"/>
              <a:pPr/>
              <a:t>2019/4/23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5A262B4-49B4-4ABF-B458-CE2278EEE66F}"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D5095B0-E917-4686-82F7-4966056067F0}" type="datetimeFigureOut">
              <a:rPr lang="zh-TW" altLang="en-US" smtClean="0"/>
              <a:pPr/>
              <a:t>2019/4/23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5A262B4-49B4-4ABF-B458-CE2278EEE66F}"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685800" y="2924181"/>
            <a:ext cx="7772400" cy="1362075"/>
          </a:xfrm>
        </p:spPr>
        <p:txBody>
          <a:bodyPr anchor="t"/>
          <a:lstStyle>
            <a:lvl1pPr algn="l">
              <a:defRPr sz="4400" b="0" cap="all"/>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DD5095B0-E917-4686-82F7-4966056067F0}" type="datetimeFigureOut">
              <a:rPr lang="zh-TW" altLang="en-US" smtClean="0"/>
              <a:pPr/>
              <a:t>2019/4/23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5A262B4-49B4-4ABF-B458-CE2278EEE66F}"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DD5095B0-E917-4686-82F7-4966056067F0}" type="datetimeFigureOut">
              <a:rPr lang="zh-TW" altLang="en-US" smtClean="0"/>
              <a:pPr/>
              <a:t>2019/4/23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5A262B4-49B4-4ABF-B458-CE2278EEE66F}"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DD5095B0-E917-4686-82F7-4966056067F0}" type="datetimeFigureOut">
              <a:rPr lang="zh-TW" altLang="en-US" smtClean="0"/>
              <a:pPr/>
              <a:t>2019/4/23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5A262B4-49B4-4ABF-B458-CE2278EEE66F}"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DD5095B0-E917-4686-82F7-4966056067F0}" type="datetimeFigureOut">
              <a:rPr lang="zh-TW" altLang="en-US" smtClean="0"/>
              <a:pPr/>
              <a:t>2019/4/23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5A262B4-49B4-4ABF-B458-CE2278EEE66F}"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D5095B0-E917-4686-82F7-4966056067F0}" type="datetimeFigureOut">
              <a:rPr lang="zh-TW" altLang="en-US" smtClean="0"/>
              <a:pPr/>
              <a:t>2019/4/23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5A262B4-49B4-4ABF-B458-CE2278EEE66F}"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文字版面配置區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DD5095B0-E917-4686-82F7-4966056067F0}" type="datetimeFigureOut">
              <a:rPr lang="zh-TW" altLang="en-US" smtClean="0"/>
              <a:pPr/>
              <a:t>2019/4/23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5A262B4-49B4-4ABF-B458-CE2278EEE66F}" type="slidenum">
              <a:rPr lang="zh-TW" altLang="en-US" smtClean="0"/>
              <a:pPr/>
              <a:t>‹#›</a:t>
            </a:fld>
            <a:endParaRPr lang="zh-TW" altLang="en-US"/>
          </a:p>
        </p:txBody>
      </p:sp>
      <p:sp>
        <p:nvSpPr>
          <p:cNvPr id="2" name="標題 1"/>
          <p:cNvSpPr>
            <a:spLocks noGrp="1"/>
          </p:cNvSpPr>
          <p:nvPr>
            <p:ph type="title"/>
          </p:nvPr>
        </p:nvSpPr>
        <p:spPr>
          <a:xfrm>
            <a:off x="457205" y="285728"/>
            <a:ext cx="8230993" cy="696626"/>
          </a:xfrm>
        </p:spPr>
        <p:txBody>
          <a:bodyPr anchor="ctr"/>
          <a:lstStyle>
            <a:lvl1pPr algn="ctr">
              <a:defRPr sz="3600" b="0"/>
            </a:lvl1pPr>
          </a:lstStyle>
          <a:p>
            <a:r>
              <a:rPr kumimoji="0" lang="zh-TW" altLang="en-US" smtClean="0"/>
              <a:t>按一下以編輯母片標題樣式</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001024" y="642918"/>
            <a:ext cx="785818" cy="4572032"/>
          </a:xfrm>
        </p:spPr>
        <p:txBody>
          <a:bodyPr vert="eaVert" anchor="ctr"/>
          <a:lstStyle>
            <a:lvl1pPr algn="l">
              <a:defRPr sz="2400" b="0"/>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DD5095B0-E917-4686-82F7-4966056067F0}" type="datetimeFigureOut">
              <a:rPr lang="zh-TW" altLang="en-US" smtClean="0"/>
              <a:pPr/>
              <a:t>2019/4/23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5A262B4-49B4-4ABF-B458-CE2278EEE66F}"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8" name="圖片 7"/>
          <p:cNvPicPr>
            <a:picLocks noChangeAspect="1"/>
          </p:cNvPicPr>
          <p:nvPr/>
        </p:nvPicPr>
        <p:blipFill>
          <a:blip r:embed="rId13" cstate="print">
            <a:duotone>
              <a:schemeClr val="accent1"/>
              <a:srgbClr val="FFFFFF"/>
            </a:duotone>
            <a:lum bright="12000" contrast="40000"/>
          </a:blip>
          <a:stretch>
            <a:fillRect/>
          </a:stretch>
        </p:blipFill>
        <p:spPr>
          <a:xfrm>
            <a:off x="6667809" y="4915143"/>
            <a:ext cx="2476191" cy="1942857"/>
          </a:xfrm>
          <a:prstGeom prst="rect">
            <a:avLst/>
          </a:prstGeom>
          <a:noFill/>
          <a:ln>
            <a:noFill/>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rtlCol="0" anchor="ctr"/>
          <a:lstStyle/>
          <a:p>
            <a:pPr algn="ctr" eaLnBrk="1" latinLnBrk="0" hangingPunct="1"/>
            <a:endParaRPr kumimoji="0" lang="zh-CN" altLang="en-US"/>
          </a:p>
        </p:txBody>
      </p:sp>
      <p:pic>
        <p:nvPicPr>
          <p:cNvPr id="9" name="圖片 8"/>
          <p:cNvPicPr>
            <a:picLocks noChangeAspect="1"/>
          </p:cNvPicPr>
          <p:nvPr/>
        </p:nvPicPr>
        <p:blipFill>
          <a:blip r:embed="rId14" cstate="print">
            <a:duotone>
              <a:schemeClr val="accent1"/>
              <a:srgbClr val="FFFFFF"/>
            </a:duotone>
            <a:lum bright="35000" contrast="40000"/>
          </a:blip>
          <a:stretch>
            <a:fillRect/>
          </a:stretch>
        </p:blipFill>
        <p:spPr>
          <a:xfrm>
            <a:off x="0" y="6420445"/>
            <a:ext cx="9144000" cy="437555"/>
          </a:xfrm>
          <a:prstGeom prst="rect">
            <a:avLst/>
          </a:prstGeom>
          <a:noFill/>
          <a:ln>
            <a:noFill/>
          </a:ln>
          <a:effectLst/>
        </p:spPr>
      </p:pic>
      <p:sp>
        <p:nvSpPr>
          <p:cNvPr id="2" name="標題版面配置區 1"/>
          <p:cNvSpPr>
            <a:spLocks noGrp="1"/>
          </p:cNvSpPr>
          <p:nvPr>
            <p:ph type="title"/>
          </p:nvPr>
        </p:nvSpPr>
        <p:spPr>
          <a:xfrm>
            <a:off x="457200" y="274638"/>
            <a:ext cx="8229600" cy="1143000"/>
          </a:xfrm>
          <a:prstGeom prst="rect">
            <a:avLst/>
          </a:prstGeom>
        </p:spPr>
        <p:txBody>
          <a:bodyPr vert="horz" rtlCol="0" anchor="ctr">
            <a:normAutofit/>
          </a:body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DD5095B0-E917-4686-82F7-4966056067F0}" type="datetimeFigureOut">
              <a:rPr lang="zh-TW" altLang="en-US" smtClean="0"/>
              <a:pPr/>
              <a:t>2019/4/23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E5A262B4-49B4-4ABF-B458-CE2278EEE66F}"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accent1"/>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412777"/>
            <a:ext cx="7772400" cy="2187674"/>
          </a:xfrm>
        </p:spPr>
        <p:txBody>
          <a:bodyPr>
            <a:normAutofit/>
          </a:bodyPr>
          <a:lstStyle/>
          <a:p>
            <a:pPr algn="ctr"/>
            <a:r>
              <a:rPr lang="zh-TW" altLang="zh-TW" sz="4000" kern="100" dirty="0" smtClean="0">
                <a:latin typeface="Times New Roman"/>
                <a:ea typeface="標楷體"/>
                <a:cs typeface="Times New Roman"/>
              </a:rPr>
              <a:t>各系所招生人數趨勢</a:t>
            </a:r>
            <a:r>
              <a:rPr lang="en-US" altLang="zh-TW" sz="4000" kern="100" dirty="0" smtClean="0">
                <a:latin typeface="Times New Roman"/>
                <a:ea typeface="標楷體"/>
                <a:cs typeface="Times New Roman"/>
              </a:rPr>
              <a:t/>
            </a:r>
            <a:br>
              <a:rPr lang="en-US" altLang="zh-TW" sz="4000" kern="100" dirty="0" smtClean="0">
                <a:latin typeface="Times New Roman"/>
                <a:ea typeface="標楷體"/>
                <a:cs typeface="Times New Roman"/>
              </a:rPr>
            </a:br>
            <a:r>
              <a:rPr lang="zh-TW" altLang="zh-TW" sz="4000" kern="100" dirty="0" smtClean="0">
                <a:latin typeface="Times New Roman"/>
                <a:ea typeface="標楷體"/>
                <a:cs typeface="Times New Roman"/>
              </a:rPr>
              <a:t>及</a:t>
            </a:r>
            <a:r>
              <a:rPr lang="en-US" altLang="zh-TW" sz="4000" kern="100" dirty="0" smtClean="0">
                <a:latin typeface="Times New Roman"/>
                <a:ea typeface="標楷體"/>
                <a:cs typeface="Times New Roman"/>
              </a:rPr>
              <a:t/>
            </a:r>
            <a:br>
              <a:rPr lang="en-US" altLang="zh-TW" sz="4000" kern="100" dirty="0" smtClean="0">
                <a:latin typeface="Times New Roman"/>
                <a:ea typeface="標楷體"/>
                <a:cs typeface="Times New Roman"/>
              </a:rPr>
            </a:br>
            <a:r>
              <a:rPr lang="zh-TW" altLang="zh-TW" sz="4000" kern="100" dirty="0" smtClean="0">
                <a:latin typeface="Times New Roman"/>
                <a:ea typeface="標楷體"/>
                <a:cs typeface="Times New Roman"/>
              </a:rPr>
              <a:t>就業市場需求分析</a:t>
            </a:r>
            <a:endParaRPr lang="zh-TW" altLang="en-US" sz="4000" dirty="0"/>
          </a:p>
        </p:txBody>
      </p:sp>
      <p:sp>
        <p:nvSpPr>
          <p:cNvPr id="3" name="副標題 2"/>
          <p:cNvSpPr>
            <a:spLocks noGrp="1"/>
          </p:cNvSpPr>
          <p:nvPr>
            <p:ph type="subTitle" idx="1"/>
          </p:nvPr>
        </p:nvSpPr>
        <p:spPr>
          <a:xfrm>
            <a:off x="2123728" y="4365104"/>
            <a:ext cx="5288632" cy="1752600"/>
          </a:xfrm>
        </p:spPr>
        <p:txBody>
          <a:bodyPr>
            <a:normAutofit/>
          </a:bodyPr>
          <a:lstStyle/>
          <a:p>
            <a:r>
              <a:rPr lang="zh-TW" altLang="en-US" sz="2400" kern="100" dirty="0" smtClean="0">
                <a:solidFill>
                  <a:schemeClr val="tx1"/>
                </a:solidFill>
                <a:latin typeface="Times New Roman"/>
                <a:ea typeface="標楷體"/>
                <a:cs typeface="Times New Roman"/>
              </a:rPr>
              <a:t>執行</a:t>
            </a:r>
            <a:r>
              <a:rPr lang="zh-TW" altLang="zh-TW" sz="2400" kern="100" dirty="0" smtClean="0">
                <a:solidFill>
                  <a:schemeClr val="tx1"/>
                </a:solidFill>
                <a:latin typeface="Times New Roman"/>
                <a:ea typeface="標楷體"/>
                <a:cs typeface="Times New Roman"/>
              </a:rPr>
              <a:t>單位</a:t>
            </a:r>
            <a:r>
              <a:rPr lang="zh-TW" altLang="en-US" sz="2400" kern="100" dirty="0">
                <a:solidFill>
                  <a:schemeClr val="tx1"/>
                </a:solidFill>
                <a:latin typeface="Times New Roman"/>
                <a:ea typeface="標楷體"/>
                <a:cs typeface="Times New Roman"/>
              </a:rPr>
              <a:t>：企業管理學系</a:t>
            </a:r>
            <a:endParaRPr lang="en-US" altLang="zh-TW" sz="2400" kern="100" dirty="0">
              <a:solidFill>
                <a:schemeClr val="tx1"/>
              </a:solidFill>
              <a:latin typeface="Times New Roman"/>
              <a:ea typeface="標楷體"/>
              <a:cs typeface="Times New Roman"/>
            </a:endParaRPr>
          </a:p>
          <a:p>
            <a:r>
              <a:rPr lang="zh-TW" altLang="en-US" sz="2400" kern="100" dirty="0" smtClean="0">
                <a:solidFill>
                  <a:schemeClr val="tx1"/>
                </a:solidFill>
                <a:latin typeface="Times New Roman"/>
                <a:ea typeface="標楷體"/>
                <a:cs typeface="Times New Roman"/>
              </a:rPr>
              <a:t>執行主持人：遲銘璋 </a:t>
            </a:r>
            <a:r>
              <a:rPr lang="zh-TW" altLang="en-US" sz="2400" kern="100" dirty="0">
                <a:solidFill>
                  <a:schemeClr val="tx1"/>
                </a:solidFill>
                <a:latin typeface="Times New Roman"/>
                <a:ea typeface="標楷體"/>
                <a:cs typeface="Times New Roman"/>
              </a:rPr>
              <a:t>助理</a:t>
            </a:r>
            <a:r>
              <a:rPr lang="zh-TW" altLang="en-US" sz="2400" kern="100" dirty="0" smtClean="0">
                <a:solidFill>
                  <a:schemeClr val="tx1"/>
                </a:solidFill>
                <a:latin typeface="Times New Roman"/>
                <a:ea typeface="標楷體"/>
                <a:cs typeface="Times New Roman"/>
              </a:rPr>
              <a:t>教授</a:t>
            </a:r>
            <a:endParaRPr lang="en-US" altLang="zh-TW" sz="2400" kern="100" dirty="0" smtClean="0">
              <a:solidFill>
                <a:schemeClr val="tx1"/>
              </a:solidFill>
              <a:latin typeface="Times New Roman"/>
              <a:ea typeface="標楷體"/>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buClr>
                <a:schemeClr val="accent1"/>
              </a:buClr>
              <a:buSzPct val="50000"/>
            </a:pPr>
            <a:r>
              <a:rPr lang="zh-TW" altLang="en-US" sz="4000" dirty="0">
                <a:latin typeface="標楷體" pitchFamily="65" charset="-120"/>
                <a:ea typeface="標楷體" pitchFamily="65" charset="-120"/>
              </a:rPr>
              <a:t>研究目的</a:t>
            </a:r>
          </a:p>
        </p:txBody>
      </p:sp>
      <p:sp>
        <p:nvSpPr>
          <p:cNvPr id="3" name="內容版面配置區 2"/>
          <p:cNvSpPr>
            <a:spLocks noGrp="1"/>
          </p:cNvSpPr>
          <p:nvPr>
            <p:ph idx="1"/>
          </p:nvPr>
        </p:nvSpPr>
        <p:spPr/>
        <p:txBody>
          <a:bodyPr>
            <a:normAutofit/>
          </a:bodyPr>
          <a:lstStyle/>
          <a:p>
            <a:r>
              <a:rPr lang="zh-TW" altLang="zh-TW" sz="2600" dirty="0">
                <a:latin typeface="標楷體" pitchFamily="65" charset="-120"/>
                <a:ea typeface="標楷體" pitchFamily="65" charset="-120"/>
              </a:rPr>
              <a:t>教育部於</a:t>
            </a:r>
            <a:r>
              <a:rPr lang="en-US" altLang="zh-TW" sz="2600" dirty="0">
                <a:latin typeface="標楷體" pitchFamily="65" charset="-120"/>
                <a:ea typeface="標楷體" pitchFamily="65" charset="-120"/>
              </a:rPr>
              <a:t>104</a:t>
            </a:r>
            <a:r>
              <a:rPr lang="zh-TW" altLang="zh-TW" sz="2600" dirty="0">
                <a:latin typeface="標楷體" pitchFamily="65" charset="-120"/>
                <a:ea typeface="標楷體" pitchFamily="65" charset="-120"/>
              </a:rPr>
              <a:t>學年度提出大學提升校務專業管理能力計畫，以專案補助方式，希望能鼓勵與支持各大專院校建立校務研究機制並設立校務研究專責單位，協助各校除了能因應上述之功能外，亦能符應校務評鑑需求，更可做為校務中長程發展計畫之依據。</a:t>
            </a:r>
            <a:endParaRPr lang="zh-TW" altLang="en-US" sz="2600" dirty="0">
              <a:latin typeface="標楷體" pitchFamily="65" charset="-120"/>
              <a:ea typeface="標楷體" pitchFamily="65" charset="-120"/>
            </a:endParaRPr>
          </a:p>
        </p:txBody>
      </p:sp>
    </p:spTree>
    <p:extLst>
      <p:ext uri="{BB962C8B-B14F-4D97-AF65-F5344CB8AC3E}">
        <p14:creationId xmlns:p14="http://schemas.microsoft.com/office/powerpoint/2010/main" val="1923465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latin typeface="標楷體" pitchFamily="65" charset="-120"/>
                <a:ea typeface="標楷體" pitchFamily="65" charset="-120"/>
              </a:rPr>
              <a:t>研究方法及資料</a:t>
            </a:r>
            <a:endParaRPr lang="zh-TW" altLang="en-US" sz="4000" dirty="0">
              <a:latin typeface="標楷體" pitchFamily="65" charset="-120"/>
              <a:ea typeface="標楷體" pitchFamily="65" charset="-120"/>
            </a:endParaRPr>
          </a:p>
        </p:txBody>
      </p:sp>
      <p:sp>
        <p:nvSpPr>
          <p:cNvPr id="3" name="內容版面配置區 2"/>
          <p:cNvSpPr>
            <a:spLocks noGrp="1"/>
          </p:cNvSpPr>
          <p:nvPr>
            <p:ph idx="1"/>
          </p:nvPr>
        </p:nvSpPr>
        <p:spPr>
          <a:xfrm>
            <a:off x="457200" y="1412776"/>
            <a:ext cx="8229600" cy="4525963"/>
          </a:xfrm>
        </p:spPr>
        <p:txBody>
          <a:bodyPr>
            <a:noAutofit/>
          </a:bodyPr>
          <a:lstStyle/>
          <a:p>
            <a:r>
              <a:rPr lang="zh-TW" altLang="en-US" sz="2600" dirty="0" smtClean="0">
                <a:latin typeface="標楷體" pitchFamily="65" charset="-120"/>
                <a:ea typeface="標楷體" pitchFamily="65" charset="-120"/>
              </a:rPr>
              <a:t>系所招生人數趨勢</a:t>
            </a:r>
            <a:r>
              <a:rPr lang="en-US" altLang="zh-TW" sz="2600" dirty="0" smtClean="0">
                <a:latin typeface="標楷體" pitchFamily="65" charset="-120"/>
                <a:ea typeface="標楷體" pitchFamily="65" charset="-120"/>
              </a:rPr>
              <a:t>&amp;</a:t>
            </a:r>
            <a:r>
              <a:rPr lang="zh-TW" altLang="en-US" sz="2600" dirty="0" smtClean="0">
                <a:latin typeface="標楷體" pitchFamily="65" charset="-120"/>
                <a:ea typeface="標楷體" pitchFamily="65" charset="-120"/>
              </a:rPr>
              <a:t>就業市場需求分析</a:t>
            </a:r>
            <a:endParaRPr lang="en-US" altLang="zh-TW" sz="26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分析資料：</a:t>
            </a:r>
            <a:r>
              <a:rPr lang="en-US" altLang="zh-TW" sz="2400" dirty="0" smtClean="0">
                <a:latin typeface="標楷體" pitchFamily="65" charset="-120"/>
                <a:ea typeface="標楷體" pitchFamily="65" charset="-120"/>
              </a:rPr>
              <a:t/>
            </a:r>
            <a:br>
              <a:rPr lang="en-US" altLang="zh-TW" sz="2400" dirty="0" smtClean="0">
                <a:latin typeface="標楷體" pitchFamily="65" charset="-120"/>
                <a:ea typeface="標楷體" pitchFamily="65" charset="-120"/>
              </a:rPr>
            </a:br>
            <a:r>
              <a:rPr lang="zh-TW" altLang="en-US" sz="2200" dirty="0" smtClean="0">
                <a:latin typeface="標楷體" pitchFamily="65" charset="-120"/>
                <a:ea typeface="標楷體" pitchFamily="65" charset="-120"/>
              </a:rPr>
              <a:t>以畢業</a:t>
            </a:r>
            <a:r>
              <a:rPr lang="en-US" altLang="zh-TW" sz="2200" dirty="0" smtClean="0">
                <a:latin typeface="標楷體" pitchFamily="65" charset="-120"/>
                <a:ea typeface="標楷體" pitchFamily="65" charset="-120"/>
              </a:rPr>
              <a:t>3</a:t>
            </a:r>
            <a:r>
              <a:rPr lang="zh-TW" altLang="en-US" sz="2200" dirty="0" smtClean="0">
                <a:latin typeface="標楷體" pitchFamily="65" charset="-120"/>
                <a:ea typeface="標楷體" pitchFamily="65" charset="-120"/>
              </a:rPr>
              <a:t>年之大學部畢業流向調查問卷</a:t>
            </a:r>
            <a:r>
              <a:rPr lang="en-US" altLang="zh-TW" sz="2200" dirty="0" smtClean="0">
                <a:latin typeface="標楷體" pitchFamily="65" charset="-120"/>
                <a:ea typeface="標楷體" pitchFamily="65" charset="-120"/>
              </a:rPr>
              <a:t>(</a:t>
            </a:r>
            <a:r>
              <a:rPr lang="zh-TW" altLang="en-US" sz="2200" dirty="0" smtClean="0">
                <a:latin typeface="標楷體" pitchFamily="65" charset="-120"/>
                <a:ea typeface="標楷體" pitchFamily="65" charset="-120"/>
              </a:rPr>
              <a:t>有效問卷</a:t>
            </a:r>
            <a:r>
              <a:rPr lang="en-US" altLang="zh-TW" sz="2200" dirty="0" smtClean="0">
                <a:latin typeface="標楷體" pitchFamily="65" charset="-120"/>
                <a:ea typeface="標楷體" pitchFamily="65" charset="-120"/>
              </a:rPr>
              <a:t>615</a:t>
            </a:r>
            <a:r>
              <a:rPr lang="zh-TW" altLang="en-US" sz="2200" dirty="0" smtClean="0">
                <a:latin typeface="標楷體" pitchFamily="65" charset="-120"/>
                <a:ea typeface="標楷體" pitchFamily="65" charset="-120"/>
              </a:rPr>
              <a:t>份</a:t>
            </a:r>
            <a:r>
              <a:rPr lang="en-US" altLang="zh-TW" sz="2200" dirty="0" smtClean="0">
                <a:latin typeface="標楷體" pitchFamily="65" charset="-120"/>
                <a:ea typeface="標楷體" pitchFamily="65" charset="-120"/>
              </a:rPr>
              <a:t>)</a:t>
            </a:r>
            <a:r>
              <a:rPr lang="zh-TW" altLang="en-US" sz="2200" dirty="0" smtClean="0">
                <a:latin typeface="標楷體" pitchFamily="65" charset="-120"/>
                <a:ea typeface="標楷體" pitchFamily="65" charset="-120"/>
              </a:rPr>
              <a:t>，鏈結學士班學生總檔，先找出畢業</a:t>
            </a:r>
            <a:r>
              <a:rPr lang="en-US" altLang="zh-TW" sz="2200" dirty="0" smtClean="0">
                <a:latin typeface="標楷體" pitchFamily="65" charset="-120"/>
                <a:ea typeface="標楷體" pitchFamily="65" charset="-120"/>
              </a:rPr>
              <a:t>3</a:t>
            </a:r>
            <a:r>
              <a:rPr lang="zh-TW" altLang="en-US" sz="2200" dirty="0" smtClean="0">
                <a:latin typeface="標楷體" pitchFamily="65" charset="-120"/>
                <a:ea typeface="標楷體" pitchFamily="65" charset="-120"/>
              </a:rPr>
              <a:t>年填寫調查問卷之學士班學生當初之入學管道</a:t>
            </a:r>
            <a:r>
              <a:rPr lang="en-US" altLang="zh-TW" sz="2200" dirty="0" smtClean="0">
                <a:latin typeface="標楷體" pitchFamily="65" charset="-120"/>
                <a:ea typeface="標楷體" pitchFamily="65" charset="-120"/>
              </a:rPr>
              <a:t>(</a:t>
            </a:r>
            <a:r>
              <a:rPr lang="zh-TW" altLang="en-US" sz="2200" dirty="0" smtClean="0">
                <a:latin typeface="標楷體" pitchFamily="65" charset="-120"/>
                <a:ea typeface="標楷體" pitchFamily="65" charset="-120"/>
              </a:rPr>
              <a:t>繁星、個申、考試</a:t>
            </a:r>
            <a:r>
              <a:rPr lang="en-US" altLang="zh-TW" sz="2200" dirty="0" smtClean="0">
                <a:latin typeface="標楷體" pitchFamily="65" charset="-120"/>
                <a:ea typeface="標楷體" pitchFamily="65" charset="-120"/>
              </a:rPr>
              <a:t>)</a:t>
            </a:r>
            <a:r>
              <a:rPr lang="zh-TW" altLang="en-US" sz="2200" dirty="0" smtClean="0">
                <a:latin typeface="標楷體" pitchFamily="65" charset="-120"/>
                <a:ea typeface="標楷體" pitchFamily="65" charset="-120"/>
              </a:rPr>
              <a:t>，以期進一步了解不同入學管道之畢業生於畢業流向調查問卷之填答意向</a:t>
            </a:r>
            <a:endParaRPr lang="en-US" altLang="zh-TW" sz="22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研究方法及探討題項：</a:t>
            </a:r>
            <a:r>
              <a:rPr lang="en-US" altLang="zh-TW" sz="2400" dirty="0" smtClean="0">
                <a:latin typeface="標楷體" pitchFamily="65" charset="-120"/>
                <a:ea typeface="標楷體" pitchFamily="65" charset="-120"/>
              </a:rPr>
              <a:t/>
            </a:r>
            <a:br>
              <a:rPr lang="en-US" altLang="zh-TW" sz="2400" dirty="0" smtClean="0">
                <a:latin typeface="標楷體" pitchFamily="65" charset="-120"/>
                <a:ea typeface="標楷體" pitchFamily="65" charset="-120"/>
              </a:rPr>
            </a:br>
            <a:r>
              <a:rPr lang="zh-TW" altLang="en-US" sz="2200" dirty="0" smtClean="0">
                <a:latin typeface="標楷體" pitchFamily="65" charset="-120"/>
                <a:ea typeface="標楷體" pitchFamily="65" charset="-120"/>
              </a:rPr>
              <a:t>以</a:t>
            </a:r>
            <a:r>
              <a:rPr lang="en-US" altLang="zh-TW" sz="2200" dirty="0" err="1" smtClean="0">
                <a:latin typeface="標楷體" pitchFamily="65" charset="-120"/>
                <a:ea typeface="標楷體" pitchFamily="65" charset="-120"/>
              </a:rPr>
              <a:t>Qlik</a:t>
            </a:r>
            <a:r>
              <a:rPr lang="en-US" altLang="zh-TW" sz="2200" dirty="0" smtClean="0">
                <a:latin typeface="標楷體" pitchFamily="65" charset="-120"/>
                <a:ea typeface="標楷體" pitchFamily="65" charset="-120"/>
              </a:rPr>
              <a:t> Sense</a:t>
            </a:r>
            <a:r>
              <a:rPr lang="zh-TW" altLang="en-US" sz="2200" dirty="0" smtClean="0">
                <a:latin typeface="標楷體" pitchFamily="65" charset="-120"/>
                <a:ea typeface="標楷體" pitchFamily="65" charset="-120"/>
              </a:rPr>
              <a:t>為平台進行敘述統計分析，進行以下題項探討：</a:t>
            </a:r>
            <a:r>
              <a:rPr lang="en-US" altLang="zh-TW" sz="2200" dirty="0" smtClean="0">
                <a:latin typeface="標楷體" pitchFamily="65" charset="-120"/>
                <a:ea typeface="標楷體" pitchFamily="65" charset="-120"/>
              </a:rPr>
              <a:t/>
            </a:r>
            <a:br>
              <a:rPr lang="en-US" altLang="zh-TW" sz="2200" dirty="0" smtClean="0">
                <a:latin typeface="標楷體" pitchFamily="65" charset="-120"/>
                <a:ea typeface="標楷體" pitchFamily="65" charset="-120"/>
              </a:rPr>
            </a:br>
            <a:r>
              <a:rPr lang="en-US" altLang="zh-TW" sz="2200" dirty="0" smtClean="0">
                <a:latin typeface="標楷體" pitchFamily="65" charset="-120"/>
                <a:ea typeface="標楷體" pitchFamily="65" charset="-120"/>
              </a:rPr>
              <a:t>1.</a:t>
            </a:r>
            <a:r>
              <a:rPr lang="zh-TW" altLang="en-US" sz="2200" dirty="0" smtClean="0">
                <a:latin typeface="標楷體" pitchFamily="65" charset="-120"/>
                <a:ea typeface="標楷體" pitchFamily="65" charset="-120"/>
              </a:rPr>
              <a:t>目前的工作狀況為何？ </a:t>
            </a:r>
            <a:r>
              <a:rPr lang="en-US" altLang="zh-TW" sz="2200" dirty="0" smtClean="0">
                <a:latin typeface="標楷體" pitchFamily="65" charset="-120"/>
                <a:ea typeface="標楷體" pitchFamily="65" charset="-120"/>
              </a:rPr>
              <a:t/>
            </a:r>
            <a:br>
              <a:rPr lang="en-US" altLang="zh-TW" sz="2200" dirty="0" smtClean="0">
                <a:latin typeface="標楷體" pitchFamily="65" charset="-120"/>
                <a:ea typeface="標楷體" pitchFamily="65" charset="-120"/>
              </a:rPr>
            </a:br>
            <a:r>
              <a:rPr lang="en-US" altLang="zh-TW" sz="2200" dirty="0" smtClean="0">
                <a:latin typeface="標楷體" pitchFamily="65" charset="-120"/>
                <a:ea typeface="標楷體" pitchFamily="65" charset="-120"/>
              </a:rPr>
              <a:t>7.</a:t>
            </a:r>
            <a:r>
              <a:rPr lang="zh-TW" altLang="en-US" sz="2200" dirty="0" smtClean="0">
                <a:latin typeface="標楷體" pitchFamily="65" charset="-120"/>
                <a:ea typeface="標楷體" pitchFamily="65" charset="-120"/>
              </a:rPr>
              <a:t>目前所具備的專業能力與工作所要求的相符程度為何？</a:t>
            </a:r>
            <a:r>
              <a:rPr lang="en-US" altLang="zh-TW" sz="2200" dirty="0" smtClean="0">
                <a:latin typeface="標楷體" pitchFamily="65" charset="-120"/>
                <a:ea typeface="標楷體" pitchFamily="65" charset="-120"/>
              </a:rPr>
              <a:t/>
            </a:r>
            <a:br>
              <a:rPr lang="en-US" altLang="zh-TW" sz="2200" dirty="0" smtClean="0">
                <a:latin typeface="標楷體" pitchFamily="65" charset="-120"/>
                <a:ea typeface="標楷體" pitchFamily="65" charset="-120"/>
              </a:rPr>
            </a:br>
            <a:r>
              <a:rPr lang="en-US" altLang="zh-TW" sz="2200" dirty="0" smtClean="0">
                <a:latin typeface="標楷體" pitchFamily="65" charset="-120"/>
                <a:ea typeface="標楷體" pitchFamily="65" charset="-120"/>
              </a:rPr>
              <a:t>10.</a:t>
            </a:r>
            <a:r>
              <a:rPr lang="zh-TW" altLang="en-US" sz="2200" dirty="0" smtClean="0">
                <a:latin typeface="標楷體" pitchFamily="65" charset="-120"/>
                <a:ea typeface="標楷體" pitchFamily="65" charset="-120"/>
              </a:rPr>
              <a:t>目前的工作內容與原就讀系、所、學位學程之專業訓練課程，其符合程度為何？</a:t>
            </a:r>
            <a:r>
              <a:rPr lang="en-US" altLang="zh-TW" sz="2200" dirty="0" smtClean="0">
                <a:latin typeface="標楷體" pitchFamily="65" charset="-120"/>
                <a:ea typeface="標楷體" pitchFamily="65" charset="-120"/>
              </a:rPr>
              <a:t/>
            </a:r>
            <a:br>
              <a:rPr lang="en-US" altLang="zh-TW" sz="2200" dirty="0" smtClean="0">
                <a:latin typeface="標楷體" pitchFamily="65" charset="-120"/>
                <a:ea typeface="標楷體" pitchFamily="65" charset="-120"/>
              </a:rPr>
            </a:br>
            <a:r>
              <a:rPr lang="en-US" altLang="zh-TW" sz="2200" dirty="0" smtClean="0">
                <a:latin typeface="標楷體" pitchFamily="65" charset="-120"/>
                <a:ea typeface="標楷體" pitchFamily="65" charset="-120"/>
              </a:rPr>
              <a:t>15.</a:t>
            </a:r>
            <a:r>
              <a:rPr lang="zh-TW" altLang="en-US" sz="2200" dirty="0" smtClean="0">
                <a:latin typeface="標楷體" pitchFamily="65" charset="-120"/>
                <a:ea typeface="標楷體" pitchFamily="65" charset="-120"/>
              </a:rPr>
              <a:t>整體而言，我對母校的課程與授課內容是否滿意？ </a:t>
            </a:r>
            <a:r>
              <a:rPr lang="en-US" altLang="zh-TW" sz="2200" dirty="0" smtClean="0">
                <a:latin typeface="標楷體" pitchFamily="65" charset="-120"/>
                <a:ea typeface="標楷體" pitchFamily="65" charset="-120"/>
              </a:rPr>
              <a:t/>
            </a:r>
            <a:br>
              <a:rPr lang="en-US" altLang="zh-TW" sz="2200" dirty="0" smtClean="0">
                <a:latin typeface="標楷體" pitchFamily="65" charset="-120"/>
                <a:ea typeface="標楷體" pitchFamily="65" charset="-120"/>
              </a:rPr>
            </a:br>
            <a:r>
              <a:rPr lang="en-US" altLang="zh-TW" sz="2200" dirty="0" smtClean="0">
                <a:latin typeface="標楷體" pitchFamily="65" charset="-120"/>
                <a:ea typeface="標楷體" pitchFamily="65" charset="-120"/>
              </a:rPr>
              <a:t>16.</a:t>
            </a:r>
            <a:r>
              <a:rPr lang="zh-TW" altLang="en-US" sz="2200" dirty="0" smtClean="0">
                <a:latin typeface="標楷體" pitchFamily="65" charset="-120"/>
                <a:ea typeface="標楷體" pitchFamily="65" charset="-120"/>
              </a:rPr>
              <a:t>整體而言，我對母校的師資與教學表現是否滿意？ </a:t>
            </a:r>
            <a:endParaRPr lang="en-US" altLang="zh-TW" sz="22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kern="100" dirty="0" smtClean="0">
                <a:latin typeface="Times New Roman"/>
                <a:ea typeface="標楷體"/>
                <a:cs typeface="Times New Roman"/>
              </a:rPr>
              <a:t>建議</a:t>
            </a:r>
            <a:endParaRPr lang="zh-TW" altLang="en-US" dirty="0"/>
          </a:p>
        </p:txBody>
      </p:sp>
      <p:sp>
        <p:nvSpPr>
          <p:cNvPr id="3" name="內容版面配置區 2"/>
          <p:cNvSpPr>
            <a:spLocks noGrp="1"/>
          </p:cNvSpPr>
          <p:nvPr>
            <p:ph idx="1"/>
          </p:nvPr>
        </p:nvSpPr>
        <p:spPr>
          <a:xfrm>
            <a:off x="251520" y="1340768"/>
            <a:ext cx="8640960" cy="4525963"/>
          </a:xfrm>
        </p:spPr>
        <p:txBody>
          <a:bodyPr>
            <a:noAutofit/>
          </a:bodyPr>
          <a:lstStyle/>
          <a:p>
            <a:r>
              <a:rPr lang="zh-TW" altLang="en-US" sz="2200" dirty="0" smtClean="0">
                <a:latin typeface="標楷體" pitchFamily="65" charset="-120"/>
                <a:ea typeface="標楷體" pitchFamily="65" charset="-120"/>
              </a:rPr>
              <a:t>「繁星」入學管道名額應有增加之空間，因為在探討題項各面向中，「繁星」畢業生評價明顯優於其他入學管道畢業生。惟「學院」看起來應該是影響題項評價的因素之一；且需考量「繁星」的適度名額惟何？因為若名額過多，可能導致繁星都不繁星的情形發生。</a:t>
            </a:r>
            <a:endParaRPr lang="en-US" altLang="zh-TW" sz="2200" dirty="0" smtClean="0">
              <a:latin typeface="標楷體" pitchFamily="65" charset="-120"/>
              <a:ea typeface="標楷體" pitchFamily="65" charset="-120"/>
            </a:endParaRPr>
          </a:p>
          <a:p>
            <a:endParaRPr lang="en-US" altLang="zh-TW" sz="2200" dirty="0" smtClean="0">
              <a:latin typeface="標楷體" pitchFamily="65" charset="-120"/>
              <a:ea typeface="標楷體" pitchFamily="65" charset="-120"/>
            </a:endParaRPr>
          </a:p>
          <a:p>
            <a:r>
              <a:rPr lang="zh-TW" altLang="en-US" sz="2200" dirty="0" smtClean="0">
                <a:latin typeface="標楷體" pitchFamily="65" charset="-120"/>
                <a:ea typeface="標楷體" pitchFamily="65" charset="-120"/>
              </a:rPr>
              <a:t>有鑒於「工作內容與就讀系所之符合程度」題項之認同程度普遍較低，不認同程度普遍較高 </a:t>
            </a:r>
            <a:r>
              <a:rPr lang="en-US" altLang="zh-TW" sz="2200" dirty="0" smtClean="0">
                <a:latin typeface="標楷體" pitchFamily="65" charset="-120"/>
                <a:ea typeface="標楷體" pitchFamily="65" charset="-120"/>
              </a:rPr>
              <a:t>(</a:t>
            </a:r>
            <a:r>
              <a:rPr lang="zh-TW" altLang="en-US" sz="2200" dirty="0" smtClean="0">
                <a:latin typeface="標楷體" pitchFamily="65" charset="-120"/>
                <a:ea typeface="標楷體" pitchFamily="65" charset="-120"/>
              </a:rPr>
              <a:t>指考入學管道尤甚</a:t>
            </a:r>
            <a:r>
              <a:rPr lang="en-US" altLang="zh-TW" sz="2200" dirty="0" smtClean="0">
                <a:latin typeface="標楷體" pitchFamily="65" charset="-120"/>
                <a:ea typeface="標楷體" pitchFamily="65" charset="-120"/>
              </a:rPr>
              <a:t>)</a:t>
            </a:r>
            <a:r>
              <a:rPr lang="zh-TW" altLang="en-US" sz="2200" dirty="0" smtClean="0">
                <a:latin typeface="標楷體" pitchFamily="65" charset="-120"/>
                <a:ea typeface="標楷體" pitchFamily="65" charset="-120"/>
              </a:rPr>
              <a:t>。</a:t>
            </a:r>
            <a:endParaRPr lang="en-US" altLang="zh-TW" sz="2200" dirty="0" smtClean="0">
              <a:latin typeface="標楷體" pitchFamily="65" charset="-120"/>
              <a:ea typeface="標楷體" pitchFamily="65" charset="-120"/>
            </a:endParaRPr>
          </a:p>
          <a:p>
            <a:pPr lvl="1"/>
            <a:r>
              <a:rPr lang="zh-TW" altLang="en-US" sz="2000" dirty="0" smtClean="0">
                <a:latin typeface="標楷體" pitchFamily="65" charset="-120"/>
                <a:ea typeface="標楷體" pitchFamily="65" charset="-120"/>
              </a:rPr>
              <a:t>主觀因素部分可建議部分學系可考慮以大一大二不分系的方式招生，待學生志趣性向明確後，再選擇主要學系修讀。</a:t>
            </a:r>
            <a:endParaRPr lang="en-US" altLang="zh-TW" sz="2000" dirty="0" smtClean="0">
              <a:latin typeface="標楷體" pitchFamily="65" charset="-120"/>
              <a:ea typeface="標楷體" pitchFamily="65" charset="-120"/>
            </a:endParaRPr>
          </a:p>
          <a:p>
            <a:pPr lvl="1"/>
            <a:r>
              <a:rPr lang="zh-TW" altLang="en-US" sz="2000" dirty="0" smtClean="0">
                <a:latin typeface="標楷體" pitchFamily="65" charset="-120"/>
                <a:ea typeface="標楷體" pitchFamily="65" charset="-120"/>
              </a:rPr>
              <a:t>客觀因素部分可建議學系開課多元化，且鼓勵學生跨院系多元修課，以因應未來就業工作內容之多樣性。</a:t>
            </a:r>
            <a:endParaRPr lang="en-US" altLang="zh-TW" sz="2000" dirty="0" smtClean="0">
              <a:latin typeface="標楷體" pitchFamily="65" charset="-120"/>
              <a:ea typeface="標楷體" pitchFamily="65" charset="-120"/>
            </a:endParaRPr>
          </a:p>
          <a:p>
            <a:endParaRPr lang="en-US" altLang="zh-TW" sz="2200" dirty="0" smtClean="0">
              <a:latin typeface="標楷體" pitchFamily="65" charset="-120"/>
              <a:ea typeface="標楷體" pitchFamily="65" charset="-120"/>
            </a:endParaRPr>
          </a:p>
          <a:p>
            <a:r>
              <a:rPr lang="zh-TW" altLang="en-US" sz="2200" dirty="0" smtClean="0">
                <a:latin typeface="標楷體" pitchFamily="65" charset="-120"/>
                <a:ea typeface="標楷體" pitchFamily="65" charset="-120"/>
              </a:rPr>
              <a:t>雖然「工作內容與就讀系所之符合程度」題項之認同程度較低，不認同程度較高；但畢業生「對母校師資與教學表現」及「整體對就讀系所之評價」滿意比例均超過七成，不滿意比例均低於</a:t>
            </a:r>
            <a:r>
              <a:rPr lang="en-US" altLang="zh-TW" sz="2200" dirty="0" smtClean="0">
                <a:latin typeface="標楷體" pitchFamily="65" charset="-120"/>
                <a:ea typeface="標楷體" pitchFamily="65" charset="-120"/>
              </a:rPr>
              <a:t>3%</a:t>
            </a:r>
            <a:r>
              <a:rPr lang="zh-TW" altLang="en-US" sz="2200" dirty="0" smtClean="0">
                <a:latin typeface="標楷體" pitchFamily="65" charset="-120"/>
                <a:ea typeface="標楷體" pitchFamily="65" charset="-120"/>
              </a:rPr>
              <a:t>。</a:t>
            </a:r>
            <a:endParaRPr lang="en-US" altLang="zh-TW" sz="22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636912"/>
            <a:ext cx="8229600" cy="1143000"/>
          </a:xfrm>
        </p:spPr>
        <p:txBody>
          <a:bodyPr/>
          <a:lstStyle/>
          <a:p>
            <a:r>
              <a:rPr lang="en-US" altLang="zh-TW" dirty="0" smtClean="0"/>
              <a:t>THE END</a:t>
            </a:r>
            <a:endParaRPr lang="zh-TW" altLang="en-US" dirty="0"/>
          </a:p>
        </p:txBody>
      </p:sp>
    </p:spTree>
    <p:extLst>
      <p:ext uri="{BB962C8B-B14F-4D97-AF65-F5344CB8AC3E}">
        <p14:creationId xmlns:p14="http://schemas.microsoft.com/office/powerpoint/2010/main" val="12031243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龍騰四海">
  <a:themeElements>
    <a:clrScheme name="龍騰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龍騰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龍騰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1819</TotalTime>
  <Words>345</Words>
  <Application>Microsoft Office PowerPoint</Application>
  <PresentationFormat>如螢幕大小 (4:3)</PresentationFormat>
  <Paragraphs>18</Paragraphs>
  <Slides>5</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5</vt:i4>
      </vt:variant>
    </vt:vector>
  </HeadingPairs>
  <TitlesOfParts>
    <vt:vector size="15" baseType="lpstr">
      <vt:lpstr>华文楷体</vt:lpstr>
      <vt:lpstr>微軟正黑體</vt:lpstr>
      <vt:lpstr>新細明體</vt:lpstr>
      <vt:lpstr>標楷體</vt:lpstr>
      <vt:lpstr>Arial</vt:lpstr>
      <vt:lpstr>Cambria</vt:lpstr>
      <vt:lpstr>Maiandra GD</vt:lpstr>
      <vt:lpstr>Times New Roman</vt:lpstr>
      <vt:lpstr>Wingdings 2</vt:lpstr>
      <vt:lpstr>龍騰四海</vt:lpstr>
      <vt:lpstr>各系所招生人數趨勢 及 就業市場需求分析</vt:lpstr>
      <vt:lpstr>研究目的</vt:lpstr>
      <vt:lpstr>研究方法及資料</vt:lpstr>
      <vt:lpstr>建議</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各系所招生人數趨勢 及 就業市場需求分析</dc:title>
  <dc:creator>Chih</dc:creator>
  <cp:lastModifiedBy>FalconK Wu</cp:lastModifiedBy>
  <cp:revision>293</cp:revision>
  <dcterms:created xsi:type="dcterms:W3CDTF">2018-10-27T04:02:05Z</dcterms:created>
  <dcterms:modified xsi:type="dcterms:W3CDTF">2019-04-23T02:27:59Z</dcterms:modified>
</cp:coreProperties>
</file>