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</p:sldIdLst>
  <p:sldSz cx="9144000" cy="6858000" type="screen4x3"/>
  <p:notesSz cx="6807200" cy="9939338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D557"/>
    <a:srgbClr val="134AAD"/>
    <a:srgbClr val="D99694"/>
    <a:srgbClr val="FBDBBD"/>
    <a:srgbClr val="EAECA6"/>
    <a:srgbClr val="A4C7F6"/>
    <a:srgbClr val="FD9DE2"/>
    <a:srgbClr val="EEF963"/>
    <a:srgbClr val="EBEBEB"/>
    <a:srgbClr val="C5CD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中等深淺樣式 4 - 輔色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787" cy="49696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55838" y="0"/>
            <a:ext cx="2949787" cy="49696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59F62-14E2-4DAB-A48F-899B12EF530C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5700" cy="3725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0720" y="4721186"/>
            <a:ext cx="5445760" cy="447270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9440646"/>
            <a:ext cx="2949787" cy="49696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55838" y="9440646"/>
            <a:ext cx="2949787" cy="49696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2935B-975C-4577-B8E8-F0C1D95DBCC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71989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72935B-975C-4577-B8E8-F0C1D95DBCC0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19589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1928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58111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96688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32097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431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4093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68599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9524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16980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09338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4229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000"/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26F7FD-B309-464A-A8F9-A8659F5387E3}" type="datetimeFigureOut">
              <a:rPr lang="zh-TW" altLang="en-US" smtClean="0"/>
              <a:t>2018/3/27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0F045-918F-4F2C-B378-2215739EDB2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92016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trains.osha.gov.tw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9000"/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/>
          <p:cNvSpPr txBox="1"/>
          <p:nvPr/>
        </p:nvSpPr>
        <p:spPr>
          <a:xfrm>
            <a:off x="143000" y="2222178"/>
            <a:ext cx="9001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4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107</a:t>
            </a:r>
            <a:r>
              <a:rPr lang="zh-TW" altLang="en-US" sz="4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年</a:t>
            </a:r>
            <a:endParaRPr lang="en-US" altLang="zh-TW" sz="4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4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改善畜牧業全年性缺工計畫</a:t>
            </a:r>
            <a:endParaRPr lang="en-US" altLang="zh-TW" sz="4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畜牧飼育團</a:t>
            </a:r>
            <a:endParaRPr lang="zh-TW" altLang="en-US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3153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17000"/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467544" y="476672"/>
            <a:ext cx="1826141" cy="584775"/>
          </a:xfrm>
          <a:prstGeom prst="rect">
            <a:avLst/>
          </a:prstGeom>
          <a:solidFill>
            <a:srgbClr val="6FD557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zh-TW" altLang="en-US" sz="3200" b="1" dirty="0" smtClean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計畫目的</a:t>
            </a:r>
            <a:endParaRPr lang="zh-TW" altLang="en-US" sz="32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11561" y="1340768"/>
            <a:ext cx="784887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國內畜牧場日常工作均為每日連續性且全年無休，另勞動環境吸引力較低，導致勞動力招募不易。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近年因少子化及農村青年人口外移等問題，造成現場人力短缺更為嚴重。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為改善畜牧業勞動力短缺，引進國內勞動力新血，擬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透過本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計畫運用</a:t>
            </a:r>
            <a:r>
              <a:rPr lang="zh-TW" alt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獎勵措施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，引導場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主落實雇主責任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，強化勞雇和諧關係，改善國內畜牧業缺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工問題。 </a:t>
            </a:r>
            <a:endParaRPr lang="en-US" altLang="zh-TW" sz="32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6648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395536" y="476672"/>
            <a:ext cx="1826141" cy="584775"/>
          </a:xfrm>
          <a:prstGeom prst="rect">
            <a:avLst/>
          </a:prstGeom>
          <a:solidFill>
            <a:srgbClr val="6FD557"/>
          </a:solidFill>
        </p:spPr>
        <p:txBody>
          <a:bodyPr wrap="none" rtlCol="0">
            <a:spAutoFit/>
          </a:bodyPr>
          <a:lstStyle/>
          <a:p>
            <a:r>
              <a:rPr lang="zh-TW" altLang="en-US" sz="32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申請資格</a:t>
            </a:r>
          </a:p>
        </p:txBody>
      </p:sp>
      <p:sp>
        <p:nvSpPr>
          <p:cNvPr id="3" name="文字方塊 2"/>
          <p:cNvSpPr txBox="1"/>
          <p:nvPr/>
        </p:nvSpPr>
        <p:spPr>
          <a:xfrm>
            <a:off x="251520" y="1076671"/>
            <a:ext cx="8640960" cy="5498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國內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具</a:t>
            </a:r>
            <a:r>
              <a:rPr lang="zh-TW" altLang="en-US" sz="32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畜牧</a:t>
            </a:r>
            <a:r>
              <a:rPr lang="zh-TW" altLang="en-US" sz="3200" b="1" dirty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場登記證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或</a:t>
            </a:r>
            <a:r>
              <a:rPr lang="zh-TW" altLang="en-US" sz="3200" b="1" dirty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畜禽飼養登記</a:t>
            </a:r>
            <a:r>
              <a:rPr lang="zh-TW" altLang="en-US" sz="32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證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之合法畜牧場。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57200" lvl="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畜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禽</a:t>
            </a:r>
            <a:r>
              <a:rPr lang="zh-TW" altLang="zh-TW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種類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endParaRPr lang="en-US" altLang="zh-TW" sz="32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>
              <a:lnSpc>
                <a:spcPts val="4000"/>
              </a:lnSpc>
            </a:pP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     家畜：</a:t>
            </a:r>
            <a:r>
              <a:rPr lang="zh-TW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豬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zh-TW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牛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zh-TW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羊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、鹿。</a:t>
            </a:r>
            <a:endParaRPr lang="en-US" altLang="zh-TW" sz="32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0">
              <a:lnSpc>
                <a:spcPts val="4000"/>
              </a:lnSpc>
            </a:pP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     家禽：</a:t>
            </a:r>
            <a:r>
              <a:rPr lang="zh-TW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雞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zh-TW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鴨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zh-TW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鵝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畜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牧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場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須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對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新僱用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員工以</a:t>
            </a:r>
            <a:r>
              <a:rPr lang="en-US" altLang="zh-TW" sz="3200" b="1" dirty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28,000</a:t>
            </a:r>
            <a:r>
              <a:rPr lang="zh-TW" altLang="en-US" sz="3200" b="1" dirty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元</a:t>
            </a:r>
            <a:r>
              <a:rPr lang="en-US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含</a:t>
            </a:r>
            <a:r>
              <a:rPr lang="en-US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以上之月薪標準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僱用。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l"/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為新僱用員工投保勞保。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971550" lvl="1" indent="-514350">
              <a:lnSpc>
                <a:spcPts val="4000"/>
              </a:lnSpc>
              <a:buFont typeface="Wingdings" panose="05000000000000000000" pitchFamily="2" charset="2"/>
              <a:buChar char="u"/>
            </a:pPr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畜牧場本身為勞保投保單位，</a:t>
            </a:r>
            <a:r>
              <a:rPr lang="zh-TW" altLang="en-US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可申請雇用獎勵金</a:t>
            </a:r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en-US" altLang="zh-TW" sz="28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971550" lvl="1" indent="-514350">
              <a:lnSpc>
                <a:spcPts val="4000"/>
              </a:lnSpc>
              <a:buFont typeface="Wingdings" panose="05000000000000000000" pitchFamily="2" charset="2"/>
              <a:buChar char="u"/>
            </a:pPr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透過職業工會投保，</a:t>
            </a:r>
            <a:r>
              <a:rPr lang="zh-TW" alt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不得</a:t>
            </a:r>
            <a:r>
              <a:rPr lang="zh-TW" altLang="en-US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申請雇用獎勵金</a:t>
            </a:r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en-US" altLang="zh-TW" sz="28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42900" indent="-342900">
              <a:buFont typeface="+mj-lt"/>
              <a:buAutoNum type="arabicPeriod"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8998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323528" y="260648"/>
            <a:ext cx="1826141" cy="584775"/>
          </a:xfrm>
          <a:prstGeom prst="rect">
            <a:avLst/>
          </a:prstGeom>
          <a:solidFill>
            <a:srgbClr val="6FD557"/>
          </a:solidFill>
        </p:spPr>
        <p:txBody>
          <a:bodyPr wrap="none" rtlCol="0">
            <a:spAutoFit/>
          </a:bodyPr>
          <a:lstStyle/>
          <a:p>
            <a:r>
              <a:rPr lang="zh-TW" altLang="en-US" sz="3200" b="1" dirty="0" smtClean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獎勵方案</a:t>
            </a:r>
            <a:endParaRPr lang="zh-TW" altLang="en-US" sz="32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59092" y="1373213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l"/>
            </a:pPr>
            <a:r>
              <a:rPr lang="zh-TW" altLang="en-US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雇用獎勵金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endParaRPr lang="en-US" altLang="zh-TW" sz="24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60363" lvl="1"/>
            <a:r>
              <a:rPr lang="zh-TW" altLang="en-US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畜牧場必須為</a:t>
            </a:r>
            <a:r>
              <a:rPr lang="zh-TW" alt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勞保投保單位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且為新僱用之員工投保者，每雇用一名，每月可申請</a:t>
            </a:r>
            <a: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8,000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元之獎勵金，每場至多新雇用</a:t>
            </a:r>
            <a: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名。</a:t>
            </a:r>
            <a:endParaRPr lang="en-US" altLang="zh-TW" sz="24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zh-TW" altLang="en-US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代訓補助</a:t>
            </a:r>
            <a:r>
              <a:rPr lang="zh-TW" altLang="en-US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金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endParaRPr lang="en-US" altLang="zh-TW" sz="24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 indent="-96838"/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提供雇主為新進人員訓練之</a:t>
            </a:r>
            <a:r>
              <a:rPr lang="en-US" altLang="zh-TW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10,000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元津貼。</a:t>
            </a:r>
            <a:endParaRPr lang="en-US" altLang="zh-TW" sz="24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     該員工須於</a:t>
            </a:r>
            <a:r>
              <a:rPr lang="zh-TW" altLang="en-US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同一場內工作滿</a:t>
            </a:r>
            <a: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</a:t>
            </a:r>
            <a:r>
              <a:rPr lang="zh-TW" altLang="en-US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個月後，</a:t>
            </a:r>
            <a: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/>
            </a:r>
            <a:b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    雇主才能請領。</a:t>
            </a:r>
            <a: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/>
            </a:r>
            <a:b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    </a:t>
            </a:r>
            <a:r>
              <a:rPr lang="zh-TW" alt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本</a:t>
            </a:r>
            <a:r>
              <a:rPr lang="zh-TW" altLang="en-US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項補助金不得重複請領，每場以一次為限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en-US" altLang="zh-TW" sz="24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690003" y="5445224"/>
            <a:ext cx="81163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就業獎勵金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endParaRPr lang="zh-TW" altLang="en-US" sz="24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提供參與本計畫之新進飼育管理員每人每月</a:t>
            </a:r>
            <a:r>
              <a:rPr lang="en-US" altLang="zh-TW" sz="24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8,800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元之就業獎勵金。</a:t>
            </a:r>
            <a:endParaRPr lang="en-US" altLang="zh-TW" dirty="0" smtClean="0"/>
          </a:p>
        </p:txBody>
      </p:sp>
      <p:sp>
        <p:nvSpPr>
          <p:cNvPr id="5" name="文字方塊 4"/>
          <p:cNvSpPr txBox="1"/>
          <p:nvPr/>
        </p:nvSpPr>
        <p:spPr>
          <a:xfrm>
            <a:off x="659092" y="849993"/>
            <a:ext cx="936104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場主</a:t>
            </a:r>
            <a:endParaRPr lang="zh-TW" altLang="en-US" sz="28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690003" y="4922004"/>
            <a:ext cx="2016224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飼</a:t>
            </a:r>
            <a:r>
              <a:rPr lang="zh-TW" altLang="en-US" sz="28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育</a:t>
            </a:r>
            <a:r>
              <a:rPr lang="zh-TW" altLang="en-US" sz="28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管理員</a:t>
            </a:r>
            <a:endParaRPr lang="zh-TW" altLang="en-US" sz="28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" name="矩形圖說文字 6"/>
          <p:cNvSpPr/>
          <p:nvPr/>
        </p:nvSpPr>
        <p:spPr>
          <a:xfrm>
            <a:off x="7380312" y="3046821"/>
            <a:ext cx="1584176" cy="2304256"/>
          </a:xfrm>
          <a:prstGeom prst="wedgeRectCallout">
            <a:avLst>
              <a:gd name="adj1" fmla="val -78543"/>
              <a:gd name="adj2" fmla="val -21064"/>
            </a:avLst>
          </a:prstGeom>
          <a:solidFill>
            <a:srgbClr val="FBDBBD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除工作需要的訓練之外，還有</a:t>
            </a:r>
            <a:r>
              <a:rPr lang="zh-TW" altLang="en-US" sz="20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勞工安全衛生講習</a:t>
            </a:r>
            <a:r>
              <a:rPr lang="en-US" altLang="zh-TW" sz="20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</a:t>
            </a:r>
            <a:r>
              <a:rPr lang="zh-TW" altLang="en-US" sz="20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小時</a:t>
            </a:r>
            <a:r>
              <a:rPr lang="zh-TW" altLang="en-US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喔</a:t>
            </a:r>
            <a:r>
              <a:rPr lang="en-US" altLang="zh-TW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!!</a:t>
            </a:r>
            <a:endParaRPr lang="zh-TW" altLang="en-US" sz="2000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9" name="矩形圖說文字 8"/>
          <p:cNvSpPr/>
          <p:nvPr/>
        </p:nvSpPr>
        <p:spPr>
          <a:xfrm>
            <a:off x="5004048" y="332656"/>
            <a:ext cx="2736304" cy="1285692"/>
          </a:xfrm>
          <a:prstGeom prst="wedgeRectCallout">
            <a:avLst>
              <a:gd name="adj1" fmla="val -72678"/>
              <a:gd name="adj2" fmla="val 54061"/>
            </a:avLst>
          </a:prstGeom>
          <a:solidFill>
            <a:srgbClr val="FBDBBD"/>
          </a:solidFill>
          <a:ln w="38100">
            <a:solidFill>
              <a:srgbClr val="D9969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000" b="1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此為鼓勵畜牧場成為</a:t>
            </a:r>
            <a:r>
              <a:rPr lang="zh-TW" altLang="en-US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勞保投保單位</a:t>
            </a:r>
            <a:r>
              <a:rPr lang="zh-TW" altLang="en-US" sz="2000" b="1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之措施。</a:t>
            </a:r>
            <a:endParaRPr lang="zh-TW" altLang="en-US" sz="2000" b="1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0460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323528" y="404664"/>
            <a:ext cx="1826141" cy="584775"/>
          </a:xfrm>
          <a:prstGeom prst="rect">
            <a:avLst/>
          </a:prstGeom>
          <a:solidFill>
            <a:srgbClr val="6FD557"/>
          </a:solidFill>
        </p:spPr>
        <p:txBody>
          <a:bodyPr wrap="none" rtlCol="0">
            <a:spAutoFit/>
          </a:bodyPr>
          <a:lstStyle>
            <a:defPPr>
              <a:defRPr lang="zh-TW"/>
            </a:defPPr>
            <a:lvl1pPr>
              <a:defRPr sz="3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 dirty="0"/>
              <a:t>計畫流程</a:t>
            </a:r>
          </a:p>
        </p:txBody>
      </p:sp>
      <p:sp>
        <p:nvSpPr>
          <p:cNvPr id="8" name="圓角矩形 7"/>
          <p:cNvSpPr/>
          <p:nvPr/>
        </p:nvSpPr>
        <p:spPr>
          <a:xfrm>
            <a:off x="179512" y="1268760"/>
            <a:ext cx="1440160" cy="1440160"/>
          </a:xfrm>
          <a:prstGeom prst="roundRect">
            <a:avLst/>
          </a:prstGeom>
          <a:solidFill>
            <a:srgbClr val="A4C7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職</a:t>
            </a:r>
            <a:r>
              <a:rPr lang="zh-TW" altLang="en-US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缺</a:t>
            </a:r>
            <a:endParaRPr lang="en-US" altLang="zh-TW" sz="3200" b="1" dirty="0" smtClean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募集</a:t>
            </a:r>
            <a:endParaRPr lang="zh-TW" altLang="en-US" sz="3200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" name="圓角矩形 11"/>
          <p:cNvSpPr/>
          <p:nvPr/>
        </p:nvSpPr>
        <p:spPr>
          <a:xfrm>
            <a:off x="5076056" y="1268760"/>
            <a:ext cx="1512168" cy="1440160"/>
          </a:xfrm>
          <a:prstGeom prst="roundRect">
            <a:avLst/>
          </a:prstGeom>
          <a:solidFill>
            <a:srgbClr val="A4C7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進場工作</a:t>
            </a:r>
            <a:endParaRPr lang="zh-TW" altLang="en-US" sz="3200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3" name="向右箭號 12"/>
          <p:cNvSpPr/>
          <p:nvPr/>
        </p:nvSpPr>
        <p:spPr>
          <a:xfrm>
            <a:off x="6660232" y="1844824"/>
            <a:ext cx="504056" cy="432048"/>
          </a:xfrm>
          <a:prstGeom prst="rightArrow">
            <a:avLst>
              <a:gd name="adj1" fmla="val 50000"/>
              <a:gd name="adj2" fmla="val 51166"/>
            </a:avLst>
          </a:prstGeom>
          <a:solidFill>
            <a:srgbClr val="EEF96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4" name="圓角矩形 13"/>
          <p:cNvSpPr/>
          <p:nvPr/>
        </p:nvSpPr>
        <p:spPr>
          <a:xfrm>
            <a:off x="7236296" y="1268760"/>
            <a:ext cx="1800200" cy="1512168"/>
          </a:xfrm>
          <a:prstGeom prst="roundRect">
            <a:avLst/>
          </a:prstGeom>
          <a:solidFill>
            <a:srgbClr val="A4C7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申請各項獎勵補助金</a:t>
            </a:r>
            <a:endParaRPr lang="zh-TW" altLang="en-US" sz="3200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5" name="文字方塊 14"/>
          <p:cNvSpPr txBox="1"/>
          <p:nvPr/>
        </p:nvSpPr>
        <p:spPr>
          <a:xfrm>
            <a:off x="179512" y="2924944"/>
            <a:ext cx="17281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請各畜牧場場主填寫申請表交由</a:t>
            </a:r>
            <a:r>
              <a:rPr lang="zh-TW" altLang="en-US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中央畜產會</a:t>
            </a:r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募集職缺。</a:t>
            </a:r>
            <a:endParaRPr lang="zh-TW" altLang="en-US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6" name="文字方塊 15"/>
          <p:cNvSpPr txBox="1"/>
          <p:nvPr/>
        </p:nvSpPr>
        <p:spPr>
          <a:xfrm>
            <a:off x="2267744" y="2924944"/>
            <a:ext cx="2232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按照職缺分布所在地，招募在地勞動</a:t>
            </a:r>
            <a:r>
              <a:rPr lang="zh-TW" altLang="en-US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力</a:t>
            </a:r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參與媒合，排除因通</a:t>
            </a:r>
            <a:r>
              <a:rPr lang="zh-TW" altLang="en-US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勤</a:t>
            </a:r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路程造成就業意願低落。</a:t>
            </a:r>
            <a:endParaRPr lang="zh-TW" altLang="en-US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7" name="文字方塊 16"/>
          <p:cNvSpPr txBox="1"/>
          <p:nvPr/>
        </p:nvSpPr>
        <p:spPr>
          <a:xfrm>
            <a:off x="4456750" y="2924944"/>
            <a:ext cx="27075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媒合成功者與場主協議</a:t>
            </a:r>
            <a:endParaRPr lang="en-US" altLang="zh-TW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上工時間後進場工作。</a:t>
            </a:r>
            <a:endParaRPr lang="en-US" altLang="zh-TW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於上班期間場主提供新</a:t>
            </a:r>
            <a:endParaRPr lang="en-US" altLang="zh-TW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僱員工職能訓練</a:t>
            </a:r>
            <a:r>
              <a:rPr lang="en-US" altLang="zh-TW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含勞工</a:t>
            </a:r>
            <a:endParaRPr lang="en-US" altLang="zh-TW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衛生安全教育訓練</a:t>
            </a:r>
            <a:r>
              <a:rPr lang="en-US" altLang="zh-TW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4HR)</a:t>
            </a:r>
            <a:endParaRPr lang="zh-TW" altLang="en-US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9" name="文字方塊 18"/>
          <p:cNvSpPr txBox="1"/>
          <p:nvPr/>
        </p:nvSpPr>
        <p:spPr>
          <a:xfrm>
            <a:off x="7020272" y="2898810"/>
            <a:ext cx="20162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場主於每月提供相關資料，申請各項獎勵補助金。</a:t>
            </a:r>
            <a:endParaRPr lang="en-US" altLang="zh-TW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代訓補助金需員工於同一場工作期滿</a:t>
            </a:r>
            <a:r>
              <a:rPr lang="en-US" altLang="zh-TW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3</a:t>
            </a:r>
            <a:r>
              <a:rPr lang="zh-TW" altLang="en-US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個月後方得請領。</a:t>
            </a:r>
            <a:endParaRPr lang="zh-TW" altLang="en-US" b="1" dirty="0"/>
          </a:p>
        </p:txBody>
      </p:sp>
      <p:pic>
        <p:nvPicPr>
          <p:cNvPr id="21" name="圖片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41749"/>
            <a:ext cx="1495563" cy="1495563"/>
          </a:xfrm>
          <a:prstGeom prst="rect">
            <a:avLst/>
          </a:prstGeom>
        </p:spPr>
      </p:pic>
      <p:pic>
        <p:nvPicPr>
          <p:cNvPr id="23" name="圖片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8159" y="4657902"/>
            <a:ext cx="1579410" cy="1579410"/>
          </a:xfrm>
          <a:prstGeom prst="rect">
            <a:avLst/>
          </a:prstGeom>
        </p:spPr>
      </p:pic>
      <p:pic>
        <p:nvPicPr>
          <p:cNvPr id="25" name="圖片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645318"/>
            <a:ext cx="1800200" cy="1800200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800" y="4810765"/>
            <a:ext cx="1357529" cy="1357529"/>
          </a:xfrm>
          <a:prstGeom prst="rect">
            <a:avLst/>
          </a:prstGeom>
        </p:spPr>
      </p:pic>
      <p:sp>
        <p:nvSpPr>
          <p:cNvPr id="18" name="圓角矩形 17"/>
          <p:cNvSpPr/>
          <p:nvPr/>
        </p:nvSpPr>
        <p:spPr>
          <a:xfrm>
            <a:off x="2339752" y="1196752"/>
            <a:ext cx="2016224" cy="1584176"/>
          </a:xfrm>
          <a:prstGeom prst="roundRect">
            <a:avLst/>
          </a:prstGeom>
          <a:solidFill>
            <a:srgbClr val="A4C7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分區招募</a:t>
            </a:r>
            <a:endParaRPr lang="en-US" altLang="zh-TW" sz="3200" b="1" dirty="0" smtClean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分區媒合</a:t>
            </a:r>
            <a:endParaRPr lang="zh-TW" altLang="en-US" sz="3200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0" name="向右箭號 19"/>
          <p:cNvSpPr/>
          <p:nvPr/>
        </p:nvSpPr>
        <p:spPr>
          <a:xfrm>
            <a:off x="4427984" y="1844824"/>
            <a:ext cx="576064" cy="432048"/>
          </a:xfrm>
          <a:prstGeom prst="rightArrow">
            <a:avLst>
              <a:gd name="adj1" fmla="val 50000"/>
              <a:gd name="adj2" fmla="val 51166"/>
            </a:avLst>
          </a:prstGeom>
          <a:solidFill>
            <a:srgbClr val="EEF96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2" name="向右箭號 21"/>
          <p:cNvSpPr/>
          <p:nvPr/>
        </p:nvSpPr>
        <p:spPr>
          <a:xfrm>
            <a:off x="1691680" y="1844824"/>
            <a:ext cx="576064" cy="432048"/>
          </a:xfrm>
          <a:prstGeom prst="rightArrow">
            <a:avLst>
              <a:gd name="adj1" fmla="val 50000"/>
              <a:gd name="adj2" fmla="val 51166"/>
            </a:avLst>
          </a:prstGeom>
          <a:solidFill>
            <a:srgbClr val="EEF96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0478" y="4846113"/>
            <a:ext cx="1088403" cy="1286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88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1155066" y="1484784"/>
            <a:ext cx="6646371" cy="30982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這麼好的人力活化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機會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需要</a:t>
            </a:r>
            <a:r>
              <a:rPr lang="zh-TW" altLang="en-US" sz="8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您</a:t>
            </a:r>
            <a:r>
              <a:rPr lang="en-US" altLang="zh-TW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畜牧場場主</a:t>
            </a:r>
            <a:r>
              <a:rPr lang="en-US" altLang="zh-TW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的投入</a:t>
            </a:r>
            <a:endParaRPr lang="en-US" altLang="zh-TW" sz="3200" b="1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>
              <a:lnSpc>
                <a:spcPts val="5000"/>
              </a:lnSpc>
            </a:pP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大家</a:t>
            </a: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還等什麼，快快快填申請表吧</a:t>
            </a:r>
            <a:r>
              <a:rPr lang="en-US" altLang="zh-TW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~</a:t>
            </a:r>
          </a:p>
          <a:p>
            <a:pPr algn="ctr">
              <a:lnSpc>
                <a:spcPts val="5000"/>
              </a:lnSpc>
            </a:pPr>
            <a:r>
              <a:rPr lang="zh-TW" altLang="en-US" sz="32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祝福大家覓得穩定的好</a:t>
            </a:r>
            <a:r>
              <a:rPr lang="zh-TW" altLang="en-US" sz="32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員工！</a:t>
            </a:r>
            <a:endParaRPr lang="zh-TW" altLang="en-US" sz="32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9" b="99556" l="3556" r="991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3541">
            <a:off x="7014483" y="3783251"/>
            <a:ext cx="1412500" cy="1412500"/>
          </a:xfrm>
          <a:prstGeom prst="rect">
            <a:avLst/>
          </a:prstGeom>
        </p:spPr>
      </p:pic>
      <p:sp>
        <p:nvSpPr>
          <p:cNvPr id="3" name="文字方塊 2"/>
          <p:cNvSpPr txBox="1"/>
          <p:nvPr/>
        </p:nvSpPr>
        <p:spPr>
          <a:xfrm>
            <a:off x="755576" y="455151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聯絡窗口</a:t>
            </a:r>
            <a:endParaRPr lang="zh-TW" altLang="en-US" sz="24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188545" y="4981027"/>
            <a:ext cx="6162264" cy="17594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2600"/>
              </a:lnSpc>
            </a:pPr>
            <a:r>
              <a:rPr lang="zh-TW" altLang="en-US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農委會畜牧</a:t>
            </a:r>
            <a:r>
              <a:rPr lang="zh-TW" altLang="en-US" b="1" dirty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處</a:t>
            </a:r>
            <a:r>
              <a:rPr lang="zh-TW" altLang="en-US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家畜生產科 周文玲技正 </a:t>
            </a:r>
            <a:r>
              <a:rPr lang="en-US" altLang="zh-TW" b="1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(02)2312-4681</a:t>
            </a:r>
            <a:endParaRPr lang="en-US" altLang="zh-TW" b="1" dirty="0" smtClean="0">
              <a:solidFill>
                <a:schemeClr val="accent3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2600"/>
              </a:lnSpc>
            </a:pPr>
            <a:r>
              <a:rPr lang="zh-TW" altLang="en-US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農委會輔導處人力辦公室 俞睿懿小姐 </a:t>
            </a:r>
            <a:r>
              <a:rPr lang="en-US" altLang="zh-TW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(02)2312-6391</a:t>
            </a:r>
          </a:p>
          <a:p>
            <a:pPr>
              <a:lnSpc>
                <a:spcPts val="2600"/>
              </a:lnSpc>
            </a:pPr>
            <a:r>
              <a:rPr lang="zh-TW" altLang="en-US" b="1" dirty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中央畜產會總連絡窗口 林正祥課長 </a:t>
            </a:r>
            <a:r>
              <a:rPr lang="en-US" altLang="zh-TW" b="1" dirty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(02)</a:t>
            </a:r>
            <a:r>
              <a:rPr lang="zh-TW" altLang="en-US" b="1" dirty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2301-5569#2136</a:t>
            </a:r>
          </a:p>
          <a:p>
            <a:pPr>
              <a:lnSpc>
                <a:spcPts val="2600"/>
              </a:lnSpc>
            </a:pPr>
            <a:r>
              <a:rPr lang="zh-TW" altLang="en-US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中央畜產會家畜組 葉于綺 小姐</a:t>
            </a:r>
            <a:r>
              <a:rPr lang="en-US" altLang="zh-TW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(02)2301-5569#2231</a:t>
            </a:r>
          </a:p>
          <a:p>
            <a:pPr>
              <a:lnSpc>
                <a:spcPts val="2600"/>
              </a:lnSpc>
            </a:pPr>
            <a:r>
              <a:rPr lang="zh-TW" altLang="en-US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中央畜產會</a:t>
            </a:r>
            <a:r>
              <a:rPr lang="zh-TW" altLang="en-US" b="1" dirty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家禽</a:t>
            </a:r>
            <a:r>
              <a:rPr lang="zh-TW" altLang="en-US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組 徐承甫 先生</a:t>
            </a:r>
            <a:r>
              <a:rPr lang="en-US" altLang="zh-TW" b="1" dirty="0" smtClean="0">
                <a:solidFill>
                  <a:schemeClr val="accent3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(02)2301-5569#2148</a:t>
            </a: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365104"/>
            <a:ext cx="623232" cy="62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14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/>
          <p:cNvSpPr txBox="1"/>
          <p:nvPr/>
        </p:nvSpPr>
        <p:spPr>
          <a:xfrm>
            <a:off x="395537" y="116632"/>
            <a:ext cx="3816423" cy="523220"/>
          </a:xfrm>
          <a:prstGeom prst="rect">
            <a:avLst/>
          </a:prstGeom>
          <a:solidFill>
            <a:srgbClr val="6FD557"/>
          </a:solidFill>
        </p:spPr>
        <p:txBody>
          <a:bodyPr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地方職業工會參考一覽</a:t>
            </a: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960586"/>
              </p:ext>
            </p:extLst>
          </p:nvPr>
        </p:nvGraphicFramePr>
        <p:xfrm>
          <a:off x="395536" y="796929"/>
          <a:ext cx="8496944" cy="4072237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xmlns="" val="4086986888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983137824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xmlns="" val="1334351501"/>
                    </a:ext>
                  </a:extLst>
                </a:gridCol>
              </a:tblGrid>
              <a:tr h="313249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名稱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電話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地址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452182680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南投縣家畜飼養業職業工會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049-2355241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草屯鎮中正路</a:t>
                      </a:r>
                      <a:r>
                        <a:rPr lang="en-US" altLang="zh-TW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711</a:t>
                      </a:r>
                      <a:r>
                        <a:rPr lang="zh-TW" altLang="en-US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066285434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嘉義縣家畜飼養職業工會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05-22322726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嘉義縣竹崎鄉灣橋村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112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之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17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405794508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台東縣農耕及畜牧業職業工會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089-330036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台東市臨海路</a:t>
                      </a:r>
                      <a:r>
                        <a:rPr lang="en-US" altLang="zh-TW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2</a:t>
                      </a:r>
                      <a:r>
                        <a:rPr lang="zh-TW" altLang="en-US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段</a:t>
                      </a:r>
                      <a:r>
                        <a:rPr lang="en-US" altLang="zh-TW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510</a:t>
                      </a:r>
                      <a:r>
                        <a:rPr lang="zh-TW" altLang="en-US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之</a:t>
                      </a:r>
                      <a:r>
                        <a:rPr lang="en-US" altLang="zh-TW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</a:t>
                      </a:r>
                      <a:r>
                        <a:rPr lang="zh-TW" altLang="en-US" sz="1600" b="1" u="none" strike="noStrike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 </a:t>
                      </a:r>
                      <a:endParaRPr lang="zh-TW" altLang="en-US" sz="1600" b="1" i="0" u="none" strike="noStrike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30972108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 smtClean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台南市乳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畜管理業職業工會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06-6324885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 smtClean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台南市新營市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長榮二路一號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4124286712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台南市家畜飼養業職業工會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06-6564328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 smtClean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台南市新營市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民治路二二五巷五十二號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248744243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雲林縣家畜飼養業職業工會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05-6332346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雲林縣虎尾鎮林森路一段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396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巷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31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245531191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彰化縣家畜飼養業職業工會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04-7246522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彰化市中北街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11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06490743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台中縣家畜飼養業職業工會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04-26390478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龍井鄉中央路一段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249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309113030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桃園縣畜牧業職業工會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 smtClean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0921395888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桃園市永安路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396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巷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12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弄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16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91986501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宜蘭縣家畜飼養業職業工會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03-9872063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礁溪鄉六結村中山路二段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88636748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 smtClean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新北市家畜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飼養業職業工會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02-89524230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板橋市忠孝路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237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樓之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126490381"/>
                  </a:ext>
                </a:extLst>
              </a:tr>
              <a:tr h="313249"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台北市家畜飼養職業工會 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02-23463020</a:t>
                      </a:r>
                      <a:endParaRPr lang="en-US" altLang="zh-TW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台北市信義區忠孝東路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5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段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492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巷</a:t>
                      </a:r>
                      <a:r>
                        <a:rPr lang="en-US" altLang="zh-TW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9</a:t>
                      </a:r>
                      <a:r>
                        <a:rPr lang="zh-TW" altLang="en-US" sz="1600" b="1" u="none" strike="noStrike" dirty="0">
                          <a:solidFill>
                            <a:schemeClr val="tx1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號</a:t>
                      </a:r>
                      <a:endParaRPr lang="zh-TW" alt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5369" marR="5369" marT="5369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232743566"/>
                  </a:ext>
                </a:extLst>
              </a:tr>
            </a:tbl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395536" y="5467871"/>
            <a:ext cx="4307589" cy="523220"/>
          </a:xfrm>
          <a:prstGeom prst="rect">
            <a:avLst/>
          </a:prstGeom>
          <a:solidFill>
            <a:srgbClr val="6FD557"/>
          </a:solidFill>
        </p:spPr>
        <p:txBody>
          <a:bodyPr wrap="none" rtlCol="0">
            <a:spAutoFit/>
          </a:bodyPr>
          <a:lstStyle>
            <a:defPPr>
              <a:defRPr lang="zh-TW"/>
            </a:defPPr>
            <a:lvl1pPr>
              <a:defRPr sz="3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 sz="2800" dirty="0"/>
              <a:t>勞工安全衛生課程哪裡上</a:t>
            </a:r>
            <a:r>
              <a:rPr lang="en-US" altLang="zh-TW" sz="2800" dirty="0"/>
              <a:t>?</a:t>
            </a:r>
            <a:endParaRPr lang="zh-TW" altLang="en-US" sz="2800" dirty="0"/>
          </a:p>
        </p:txBody>
      </p:sp>
      <p:sp>
        <p:nvSpPr>
          <p:cNvPr id="8" name="文字方塊 7"/>
          <p:cNvSpPr txBox="1"/>
          <p:nvPr/>
        </p:nvSpPr>
        <p:spPr>
          <a:xfrm>
            <a:off x="395536" y="5971927"/>
            <a:ext cx="84946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可至</a:t>
            </a:r>
            <a:r>
              <a:rPr lang="zh-TW" alt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職業安全衛生教育訓練資訊網</a:t>
            </a:r>
            <a:r>
              <a:rPr lang="zh-TW" altLang="en-US" sz="24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去</a:t>
            </a:r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查詢</a:t>
            </a:r>
            <a:r>
              <a:rPr lang="zh-TW" altLang="en-US" sz="24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各縣市單位開課情形</a:t>
            </a:r>
          </a:p>
          <a:p>
            <a:r>
              <a:rPr lang="en-US" altLang="zh-TW" sz="2000" b="1" dirty="0" smtClean="0">
                <a:latin typeface="微軟正黑體" panose="020B0604030504040204" pitchFamily="34" charset="-120"/>
                <a:ea typeface="微軟正黑體" panose="020B0604030504040204" pitchFamily="34" charset="-120"/>
                <a:hlinkClick r:id="rId2"/>
              </a:rPr>
              <a:t>https</a:t>
            </a:r>
            <a:r>
              <a:rPr lang="en-US" altLang="zh-TW" sz="2000" b="1" dirty="0">
                <a:latin typeface="微軟正黑體" panose="020B0604030504040204" pitchFamily="34" charset="-120"/>
                <a:ea typeface="微軟正黑體" panose="020B0604030504040204" pitchFamily="34" charset="-120"/>
                <a:hlinkClick r:id="rId2"/>
              </a:rPr>
              <a:t>://</a:t>
            </a:r>
            <a:r>
              <a:rPr lang="en-US" altLang="zh-TW" sz="2000" b="1" dirty="0" smtClean="0">
                <a:latin typeface="微軟正黑體" panose="020B0604030504040204" pitchFamily="34" charset="-120"/>
                <a:ea typeface="微軟正黑體" panose="020B0604030504040204" pitchFamily="34" charset="-120"/>
                <a:hlinkClick r:id="rId2"/>
              </a:rPr>
              <a:t>trains.osha.gov.tw</a:t>
            </a:r>
            <a:endParaRPr lang="zh-TW" altLang="en-US" sz="20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366759" y="4869160"/>
            <a:ext cx="849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2400" b="1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若所在縣市無畜牧類職業工會，亦可於農業相關職業工會投保</a:t>
            </a:r>
            <a:endParaRPr lang="zh-TW" altLang="en-US" sz="24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985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2135</TotalTime>
  <Words>724</Words>
  <Application>Microsoft Office PowerPoint</Application>
  <PresentationFormat>如螢幕大小 (4:3)</PresentationFormat>
  <Paragraphs>99</Paragraphs>
  <Slides>7</Slides>
  <Notes>1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8" baseType="lpstr">
      <vt:lpstr>Office 佈景主題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農業人力發展辦公室俞睿懿</dc:creator>
  <cp:lastModifiedBy>農業人力發展辦公室俞睿懿</cp:lastModifiedBy>
  <cp:revision>100</cp:revision>
  <cp:lastPrinted>2017-08-31T02:32:16Z</cp:lastPrinted>
  <dcterms:created xsi:type="dcterms:W3CDTF">2017-08-29T06:53:55Z</dcterms:created>
  <dcterms:modified xsi:type="dcterms:W3CDTF">2018-03-27T07:58:09Z</dcterms:modified>
</cp:coreProperties>
</file>