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4" r:id="rId4"/>
    <p:sldId id="271" r:id="rId5"/>
    <p:sldId id="282" r:id="rId6"/>
    <p:sldId id="280" r:id="rId7"/>
    <p:sldId id="281" r:id="rId8"/>
    <p:sldId id="277" r:id="rId9"/>
    <p:sldId id="276" r:id="rId10"/>
    <p:sldId id="283" r:id="rId11"/>
    <p:sldId id="263" r:id="rId12"/>
    <p:sldId id="279" r:id="rId1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50" autoAdjust="0"/>
    <p:restoredTop sz="87248"/>
  </p:normalViewPr>
  <p:slideViewPr>
    <p:cSldViewPr snapToGrid="0">
      <p:cViewPr varScale="1">
        <p:scale>
          <a:sx n="100" d="100"/>
          <a:sy n="100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6787-4128-4F52-A028-7E321F2AB93C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084B2-D32F-4BE7-8CB7-64BC088AB5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951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B956F-A2B3-E04E-A6F4-96CFFFF17150}" type="datetimeFigureOut">
              <a:rPr lang="x-none" smtClean="0"/>
              <a:t>10/7/2020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AE5AD-A1CA-1246-92FB-56A6E17C755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07434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AE5AD-A1CA-1246-92FB-56A6E17C7555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6216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/>
              <a:t>接獲服務對象詢價時，先向服務對象確認相關資訊</a:t>
            </a:r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AE5AD-A1CA-1246-92FB-56A6E17C7555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59979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AE5AD-A1CA-1246-92FB-56A6E17C7555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4150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AE5AD-A1CA-1246-92FB-56A6E17C7555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7241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C169-99B6-4448-A01C-12DE9CD11D8B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CF89-E00F-4403-AA63-FE666A825A80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B0EB-88B9-4A84-8D6B-287CAC14FC64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ACDC-E3C0-4C3B-A192-C06DC0883B84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F121-F176-4F5A-84E9-C443CB87A174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8CCA-CBC2-4F5C-91DA-41CA53CF00A1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3943-47CC-4A1B-86C5-41D092455D2F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7224-D0DF-4AD7-84AE-0CC626200F5B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CB3C-503D-4F49-A807-E76C2A3B8B58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2E2E-A18B-4BDA-9146-1C45AC638BEB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71EB-0056-44CC-923D-1B72568287DD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074E-E681-4D1E-A682-88AD389A9EBD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76E-A284-4F43-B1F4-524B992725BA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DC219-67B4-45CF-8A02-5770E4F7BA7A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EB9A-E3FE-40D9-9DD4-016771773E40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9423-F85E-48F6-9D06-F4ED71C3066D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E885-9020-4C04-A939-749AEC29EB05}" type="datetime1">
              <a:rPr lang="en-US" altLang="zh-TW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6law.idv.tw/6law/law/%E5%8A%A0%E5%80%BC%E5%9E%8B%E5%8F%8A%E9%9D%9E%E5%8A%A0%E5%80%BC%E5%9E%8B%E7%87%9F%E6%A5%AD%E7%A8%85%E6%B3%95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nchu.edu.tw/unit-download/page/30/id/3/unit/8/mid/53" TargetMode="External"/><Relationship Id="rId2" Type="http://schemas.openxmlformats.org/officeDocument/2006/relationships/hyperlink" Target="http://research.nchu.edu.tw/unit-article/mid/14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對外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服務作業說明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研發</a:t>
            </a:r>
            <a:r>
              <a:rPr lang="zh-TW" altLang="en-US" dirty="0" smtClean="0"/>
              <a:t>處</a:t>
            </a:r>
            <a:endParaRPr lang="en-US" altLang="zh-TW" dirty="0" smtClean="0"/>
          </a:p>
          <a:p>
            <a:r>
              <a:rPr lang="en-US" altLang="zh-TW" dirty="0" smtClean="0"/>
              <a:t>109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12</a:t>
            </a:r>
            <a:r>
              <a:rPr lang="zh-TW" altLang="en-US" dirty="0" smtClean="0"/>
              <a:t>日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581025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常見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410873"/>
              </p:ext>
            </p:extLst>
          </p:nvPr>
        </p:nvGraphicFramePr>
        <p:xfrm>
          <a:off x="677334" y="1889125"/>
          <a:ext cx="8610599" cy="3613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6300">
                  <a:extLst>
                    <a:ext uri="{9D8B030D-6E8A-4147-A177-3AD203B41FA5}">
                      <a16:colId xmlns:a16="http://schemas.microsoft.com/office/drawing/2014/main" val="3844174719"/>
                    </a:ext>
                  </a:extLst>
                </a:gridCol>
                <a:gridCol w="5104299">
                  <a:extLst>
                    <a:ext uri="{9D8B030D-6E8A-4147-A177-3AD203B41FA5}">
                      <a16:colId xmlns:a16="http://schemas.microsoft.com/office/drawing/2014/main" val="2049159980"/>
                    </a:ext>
                  </a:extLst>
                </a:gridCol>
              </a:tblGrid>
              <a:tr h="446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問題（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Q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回答（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1801532"/>
                  </a:ext>
                </a:extLst>
              </a:tr>
              <a:tr h="893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他校執行科技部計畫的檢測是否要繳稅？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是，屬於應稅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3348071"/>
                  </a:ext>
                </a:extLst>
              </a:tr>
              <a:tr h="446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應稅貨物如何定價？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依營業稅法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條，內含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5%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營業稅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1391850"/>
                  </a:ext>
                </a:extLst>
              </a:tr>
              <a:tr h="893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如何開立發票？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填寫對外服務處理表，勾選開立發票，並加填「入帳通知單」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0942042"/>
                  </a:ext>
                </a:extLst>
              </a:tr>
              <a:tr h="932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產學小聯盟會員費是否要繳稅？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依營業稅法第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條，提供勞務屬於應稅範疇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9910355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2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3013023"/>
            <a:ext cx="8596668" cy="3028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簡報完畢 謝謝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5730" y="2464669"/>
            <a:ext cx="6420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問題與討論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981200" y="1428737"/>
            <a:ext cx="8229600" cy="4578555"/>
          </a:xfrm>
        </p:spPr>
        <p:txBody>
          <a:bodyPr/>
          <a:lstStyle/>
          <a:p>
            <a:pPr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對外服務範圍定義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708870"/>
              </p:ext>
            </p:extLst>
          </p:nvPr>
        </p:nvGraphicFramePr>
        <p:xfrm>
          <a:off x="1221670" y="1463510"/>
          <a:ext cx="8452907" cy="29905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74080">
                  <a:extLst>
                    <a:ext uri="{9D8B030D-6E8A-4147-A177-3AD203B41FA5}">
                      <a16:colId xmlns:a16="http://schemas.microsoft.com/office/drawing/2014/main" val="3572667517"/>
                    </a:ext>
                  </a:extLst>
                </a:gridCol>
                <a:gridCol w="2603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685">
                  <a:extLst>
                    <a:ext uri="{9D8B030D-6E8A-4147-A177-3AD203B41FA5}">
                      <a16:colId xmlns:a16="http://schemas.microsoft.com/office/drawing/2014/main" val="2591823836"/>
                    </a:ext>
                  </a:extLst>
                </a:gridCol>
              </a:tblGrid>
              <a:tr h="816846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國立中興大學建教合作收入之收支管理要點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第三項第二點及第四項第二點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教育部專科以上學校產學合作實施辦法第三條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現行條文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修正條文</a:t>
                      </a: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(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草案</a:t>
                      </a: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產學合作項目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kumimoji="0" lang="zh-TW" altLang="en-US" sz="1800" kern="1200" dirty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計畫審查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kumimoji="0" lang="zh-TW" altLang="en-US" sz="1800" kern="1200" dirty="0">
                          <a:solidFill>
                            <a:srgbClr val="00B05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實地勘察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檢驗測試、鑑定分析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  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kern="1200" dirty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800" kern="1200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zh-TW" altLang="en-US" sz="1800" kern="1200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技術</a:t>
                      </a:r>
                      <a:r>
                        <a:rPr kumimoji="0" lang="zh-TW" altLang="en-US" sz="1800" kern="1200" dirty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諮詢案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產學技術聯盟相關業務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kumimoji="0" lang="zh-TW" altLang="en-US" sz="1800" kern="12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檢測檢驗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kumimoji="0" lang="zh-TW" altLang="en-US" sz="1800" kern="1200" dirty="0">
                          <a:solidFill>
                            <a:srgbClr val="00B05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技術服務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kumimoji="0" lang="zh-TW" altLang="en-US" sz="1800" kern="1200" dirty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諮詢顧問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產學技術聯盟業務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檢測檢驗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技術服務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諮詢顧問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28966" y="4911541"/>
            <a:ext cx="101104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檢測檢驗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：使用校內軟硬體，對委託單位的有形或無形資產進行其內容是否符合標準規範之測驗。</a:t>
            </a:r>
          </a:p>
          <a:p>
            <a:pPr lvl="0"/>
            <a:r>
              <a:rPr lang="zh-TW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技術服務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：對委託領域之研究與開發過程，僅投入人力進行之服務。</a:t>
            </a:r>
          </a:p>
          <a:p>
            <a:pPr lvl="0"/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諮詢顧問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：以知識人力之投入為主，對委託單位提供專業知識意見之服務。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產學技術聯盟業務：收取會員費，提供會員技術相關服務。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營業稅簡介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61901" y="1524000"/>
            <a:ext cx="9144124" cy="4133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法源：</a:t>
            </a:r>
            <a:r>
              <a:rPr lang="zh-TW" altLang="en-US" sz="3200" b="1" u="sng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加值型及非加值型營業</a:t>
            </a:r>
            <a:r>
              <a:rPr lang="zh-TW" altLang="en-US" sz="3200" b="1" u="sng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稅法</a:t>
            </a:r>
            <a:r>
              <a:rPr lang="zh-TW" altLang="en-US" sz="3200" b="1" u="sng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200" b="1" u="sng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200" b="1" u="sng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條、</a:t>
            </a:r>
            <a:r>
              <a:rPr lang="en-US" altLang="zh-TW" sz="3200" b="1" u="sng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3200" b="1" u="sng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3200" b="1" u="sng" dirty="0">
              <a:solidFill>
                <a:srgbClr val="92D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為消費稅，由買方負擔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定價時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內含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%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營業稅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（尾數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不滿新臺幣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元者，採四捨五入計算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支出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憑證開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立統一編號 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87171374</a:t>
            </a:r>
            <a:endParaRPr lang="en-US" altLang="zh-TW" sz="3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營業稅計算式</a:t>
            </a:r>
            <a:endParaRPr lang="en-US" altLang="zh-TW" sz="2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46600"/>
              </p:ext>
            </p:extLst>
          </p:nvPr>
        </p:nvGraphicFramePr>
        <p:xfrm>
          <a:off x="2275711" y="4413016"/>
          <a:ext cx="59333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789">
                  <a:extLst>
                    <a:ext uri="{9D8B030D-6E8A-4147-A177-3AD203B41FA5}">
                      <a16:colId xmlns:a16="http://schemas.microsoft.com/office/drawing/2014/main" val="3602054703"/>
                    </a:ext>
                  </a:extLst>
                </a:gridCol>
                <a:gridCol w="2218732">
                  <a:extLst>
                    <a:ext uri="{9D8B030D-6E8A-4147-A177-3AD203B41FA5}">
                      <a16:colId xmlns:a16="http://schemas.microsoft.com/office/drawing/2014/main" val="1641516660"/>
                    </a:ext>
                  </a:extLst>
                </a:gridCol>
                <a:gridCol w="2182792">
                  <a:extLst>
                    <a:ext uri="{9D8B030D-6E8A-4147-A177-3AD203B41FA5}">
                      <a16:colId xmlns:a16="http://schemas.microsoft.com/office/drawing/2014/main" val="1666416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未稅金額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營業稅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含稅總金額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79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10,000</a:t>
                      </a:r>
                      <a:r>
                        <a:rPr lang="zh-TW" altLang="en-US" dirty="0" smtClean="0"/>
                        <a:t>元  </a:t>
                      </a:r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（</a:t>
                      </a:r>
                      <a:r>
                        <a:rPr lang="en-US" altLang="zh-TW" dirty="0" smtClean="0"/>
                        <a:t>10,000*5% </a:t>
                      </a:r>
                      <a:r>
                        <a:rPr lang="zh-TW" altLang="en-US" dirty="0" smtClean="0"/>
                        <a:t>） </a:t>
                      </a:r>
                      <a:r>
                        <a:rPr lang="en-US" altLang="zh-TW" dirty="0" smtClean="0"/>
                        <a:t>=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10,500</a:t>
                      </a:r>
                      <a:r>
                        <a:rPr lang="zh-TW" altLang="en-US" dirty="0" smtClean="0"/>
                        <a:t>元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381167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74340" y="253565"/>
            <a:ext cx="8596668" cy="13208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行政作業</a:t>
            </a:r>
          </a:p>
        </p:txBody>
      </p:sp>
      <p:sp>
        <p:nvSpPr>
          <p:cNvPr id="92" name="內容版面配置區 1"/>
          <p:cNvSpPr>
            <a:spLocks noGrp="1"/>
          </p:cNvSpPr>
          <p:nvPr>
            <p:ph idx="1"/>
          </p:nvPr>
        </p:nvSpPr>
        <p:spPr>
          <a:xfrm>
            <a:off x="680530" y="801288"/>
            <a:ext cx="9306666" cy="1348486"/>
          </a:xfrm>
        </p:spPr>
        <p:txBody>
          <a:bodyPr>
            <a:noAutofit/>
          </a:bodyPr>
          <a:lstStyle/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營業人名稱：國立中興大學對外服務管理委員會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; 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統一編號：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87171374</a:t>
            </a: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服務收入處理作業，新增徵免營業稅判斷及服務支出憑證核銷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內容版面配置區 1"/>
          <p:cNvSpPr txBox="1">
            <a:spLocks/>
          </p:cNvSpPr>
          <p:nvPr/>
        </p:nvSpPr>
        <p:spPr>
          <a:xfrm>
            <a:off x="44436" y="4741859"/>
            <a:ext cx="1361061" cy="1150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注意事項：支出發票開立對外服務統一編號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97007" y="1906301"/>
            <a:ext cx="11547330" cy="4420141"/>
            <a:chOff x="287507" y="2363501"/>
            <a:chExt cx="11547330" cy="4420141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287507" y="2553169"/>
              <a:ext cx="5943018" cy="2513747"/>
              <a:chOff x="-451" y="62"/>
              <a:chExt cx="3885" cy="3321"/>
            </a:xfrm>
          </p:grpSpPr>
          <p:sp>
            <p:nvSpPr>
              <p:cNvPr id="6" name="AutoShape 4"/>
              <p:cNvSpPr>
                <a:spLocks noChangeArrowheads="1"/>
              </p:cNvSpPr>
              <p:nvPr/>
            </p:nvSpPr>
            <p:spPr bwMode="gray">
              <a:xfrm>
                <a:off x="-310" y="62"/>
                <a:ext cx="2212" cy="1983"/>
              </a:xfrm>
              <a:prstGeom prst="roundRect">
                <a:avLst>
                  <a:gd name="adj" fmla="val 16667"/>
                </a:avLst>
              </a:prstGeom>
              <a:solidFill>
                <a:srgbClr val="E0AD12"/>
              </a:soli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45720" tIns="44450" rIns="45720" bIns="44450" anchor="ctr" anchorCtr="1"/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  <a:cs typeface="新細明體" pitchFamily="18" charset="-120"/>
                  </a:rPr>
                  <a:t>計畫主持人確認服務對象購買該服務之目的是否與執行</a:t>
                </a:r>
                <a:r>
                  <a:rPr kumimoji="1" lang="zh-TW" altLang="en-US" b="1" dirty="0">
                    <a:solidFill>
                      <a:srgbClr val="FF00FF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新細明體" pitchFamily="18" charset="-120"/>
                  </a:rPr>
                  <a:t>本校</a:t>
                </a:r>
                <a:r>
                  <a:rPr kumimoji="1" lang="zh-TW" altLang="en-US" b="1" u="sng" dirty="0">
                    <a:solidFill>
                      <a:srgbClr val="0070C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新細明體" pitchFamily="18" charset="-120"/>
                  </a:rPr>
                  <a:t>研究</a:t>
                </a:r>
                <a:r>
                  <a:rPr kumimoji="1"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  <a:cs typeface="新細明體" pitchFamily="18" charset="-120"/>
                  </a:rPr>
                  <a:t>計畫之</a:t>
                </a:r>
                <a:r>
                  <a:rPr kumimoji="1" lang="zh-TW" altLang="en-US" b="1" u="sng" dirty="0">
                    <a:solidFill>
                      <a:srgbClr val="0070C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新細明體" pitchFamily="18" charset="-120"/>
                  </a:rPr>
                  <a:t>研發</a:t>
                </a:r>
                <a:r>
                  <a:rPr kumimoji="1" lang="zh-TW" altLang="en-US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新細明體" pitchFamily="18" charset="-120"/>
                  </a:rPr>
                  <a:t>或其應用</a:t>
                </a:r>
                <a:r>
                  <a:rPr kumimoji="1"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  <a:cs typeface="新細明體" pitchFamily="18" charset="-120"/>
                  </a:rPr>
                  <a:t>事項有關</a:t>
                </a:r>
                <a:endParaRPr kumimoji="1"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  <a:cs typeface="新細明體" pitchFamily="18" charset="-120"/>
                </a:endParaRPr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gray">
              <a:xfrm>
                <a:off x="-451" y="2329"/>
                <a:ext cx="3885" cy="1054"/>
              </a:xfrm>
              <a:prstGeom prst="rightArrow">
                <a:avLst>
                  <a:gd name="adj1" fmla="val 42287"/>
                  <a:gd name="adj2" fmla="val 107288"/>
                </a:avLst>
              </a:prstGeom>
              <a:solidFill>
                <a:srgbClr val="6399AB"/>
              </a:soli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45720" tIns="44450" rIns="45720" bIns="44450" anchor="ctr" anchorCtr="1"/>
              <a:lstStyle/>
              <a:p>
                <a:pPr>
                  <a:defRPr/>
                </a:pP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計畫主持人報價作業</a:t>
                </a:r>
              </a:p>
            </p:txBody>
          </p:sp>
          <p:cxnSp>
            <p:nvCxnSpPr>
              <p:cNvPr id="16" name="AutoShape 14"/>
              <p:cNvCxnSpPr>
                <a:cxnSpLocks noChangeShapeType="1"/>
                <a:stCxn id="6" idx="3"/>
              </p:cNvCxnSpPr>
              <p:nvPr/>
            </p:nvCxnSpPr>
            <p:spPr bwMode="auto">
              <a:xfrm flipV="1">
                <a:off x="1902" y="401"/>
                <a:ext cx="384" cy="653"/>
              </a:xfrm>
              <a:prstGeom prst="straightConnector1">
                <a:avLst/>
              </a:pr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AutoShape 15"/>
              <p:cNvCxnSpPr>
                <a:cxnSpLocks noChangeShapeType="1"/>
              </p:cNvCxnSpPr>
              <p:nvPr/>
            </p:nvCxnSpPr>
            <p:spPr bwMode="auto">
              <a:xfrm>
                <a:off x="1897" y="1214"/>
                <a:ext cx="384" cy="614"/>
              </a:xfrm>
              <a:prstGeom prst="straightConnector1">
                <a:avLst/>
              </a:pr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3" name="AutoShape 4"/>
            <p:cNvSpPr>
              <a:spLocks noChangeArrowheads="1"/>
            </p:cNvSpPr>
            <p:nvPr/>
          </p:nvSpPr>
          <p:spPr bwMode="gray">
            <a:xfrm>
              <a:off x="4508922" y="3425146"/>
              <a:ext cx="1452370" cy="815855"/>
            </a:xfrm>
            <a:prstGeom prst="roundRect">
              <a:avLst>
                <a:gd name="adj" fmla="val 16667"/>
              </a:avLst>
            </a:prstGeom>
            <a:solidFill>
              <a:srgbClr val="E0AD12"/>
            </a:solidFill>
            <a:ln w="25400" algn="ctr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/>
            <a:p>
              <a:pPr>
                <a:defRPr/>
              </a:pP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應稅，</a:t>
              </a:r>
              <a:endParaRPr lang="en-US" altLang="zh-TW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提供含稅價</a:t>
              </a:r>
            </a:p>
          </p:txBody>
        </p:sp>
        <p:sp>
          <p:nvSpPr>
            <p:cNvPr id="24" name="AutoShape 4"/>
            <p:cNvSpPr>
              <a:spLocks noChangeArrowheads="1"/>
            </p:cNvSpPr>
            <p:nvPr/>
          </p:nvSpPr>
          <p:spPr bwMode="gray">
            <a:xfrm>
              <a:off x="4517645" y="2363501"/>
              <a:ext cx="1443647" cy="760708"/>
            </a:xfrm>
            <a:prstGeom prst="roundRect">
              <a:avLst>
                <a:gd name="adj" fmla="val 16667"/>
              </a:avLst>
            </a:prstGeom>
            <a:solidFill>
              <a:srgbClr val="E0AD12"/>
            </a:solidFill>
            <a:ln w="25400" algn="ctr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/>
            <a:p>
              <a:pPr>
                <a:defRPr/>
              </a:pP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免稅，</a:t>
              </a:r>
              <a:endParaRPr lang="en-US" altLang="zh-TW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提供未稅價</a:t>
              </a:r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3886972" y="2826022"/>
              <a:ext cx="3108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3879323" y="3599975"/>
              <a:ext cx="3108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否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117C161F-A781-C040-94A2-0D15C0C85EC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349093" y="5060520"/>
              <a:ext cx="10485744" cy="1723122"/>
              <a:chOff x="1223730" y="5549120"/>
              <a:chExt cx="7964950" cy="1308880"/>
            </a:xfrm>
          </p:grpSpPr>
          <p:sp>
            <p:nvSpPr>
              <p:cNvPr id="73" name="Line 3"/>
              <p:cNvSpPr>
                <a:spLocks noChangeShapeType="1"/>
              </p:cNvSpPr>
              <p:nvPr/>
            </p:nvSpPr>
            <p:spPr bwMode="auto">
              <a:xfrm flipV="1">
                <a:off x="8352564" y="6177621"/>
                <a:ext cx="0" cy="266008"/>
              </a:xfrm>
              <a:prstGeom prst="line">
                <a:avLst/>
              </a:prstGeom>
              <a:noFill/>
              <a:ln w="7620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4" name="Line 4"/>
              <p:cNvSpPr>
                <a:spLocks noChangeShapeType="1"/>
              </p:cNvSpPr>
              <p:nvPr/>
            </p:nvSpPr>
            <p:spPr bwMode="auto">
              <a:xfrm flipV="1">
                <a:off x="6394830" y="6177621"/>
                <a:ext cx="0" cy="266008"/>
              </a:xfrm>
              <a:prstGeom prst="line">
                <a:avLst/>
              </a:prstGeom>
              <a:noFill/>
              <a:ln w="7620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5" name="Line 5"/>
              <p:cNvSpPr>
                <a:spLocks noChangeShapeType="1"/>
              </p:cNvSpPr>
              <p:nvPr/>
            </p:nvSpPr>
            <p:spPr bwMode="auto">
              <a:xfrm flipV="1">
                <a:off x="4227338" y="6177621"/>
                <a:ext cx="0" cy="266008"/>
              </a:xfrm>
              <a:prstGeom prst="line">
                <a:avLst/>
              </a:prstGeom>
              <a:noFill/>
              <a:ln w="7620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6" name="Rectangle 6"/>
              <p:cNvSpPr>
                <a:spLocks noChangeArrowheads="1"/>
              </p:cNvSpPr>
              <p:nvPr/>
            </p:nvSpPr>
            <p:spPr bwMode="gray">
              <a:xfrm>
                <a:off x="1223730" y="5549120"/>
                <a:ext cx="1691168" cy="639773"/>
              </a:xfrm>
              <a:prstGeom prst="rect">
                <a:avLst/>
              </a:prstGeom>
              <a:solidFill>
                <a:srgbClr val="E0AD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44450" rIns="45720" bIns="44450" anchor="ctr" anchorCtr="1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16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主持人至主計系統登帳並列印支出憑證黏存單</a:t>
                </a:r>
              </a:p>
            </p:txBody>
          </p:sp>
          <p:sp>
            <p:nvSpPr>
              <p:cNvPr id="77" name="Rectangle 7"/>
              <p:cNvSpPr>
                <a:spLocks noChangeArrowheads="1"/>
              </p:cNvSpPr>
              <p:nvPr/>
            </p:nvSpPr>
            <p:spPr bwMode="gray">
              <a:xfrm>
                <a:off x="3382482" y="5549120"/>
                <a:ext cx="1691168" cy="639773"/>
              </a:xfrm>
              <a:prstGeom prst="rect">
                <a:avLst/>
              </a:prstGeom>
              <a:solidFill>
                <a:srgbClr val="E0AD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44450" rIns="45720" bIns="44450" anchor="ctr" anchorCtr="1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lvl="0" eaLnBrk="1" hangingPunct="1"/>
                <a:endPara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lvl="0" eaLnBrk="1" hangingPunct="1"/>
                <a:r>
                  <a:rPr lang="zh-TW" altLang="en-US" sz="16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主持人及單位主管核章</a:t>
                </a:r>
              </a:p>
              <a:p>
                <a:pPr eaLnBrk="1" hangingPunct="1"/>
                <a:endPara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8" name="Rectangle 8"/>
              <p:cNvSpPr>
                <a:spLocks noChangeArrowheads="1"/>
              </p:cNvSpPr>
              <p:nvPr/>
            </p:nvSpPr>
            <p:spPr bwMode="gray">
              <a:xfrm>
                <a:off x="5421789" y="5549120"/>
                <a:ext cx="1832463" cy="639773"/>
              </a:xfrm>
              <a:prstGeom prst="rect">
                <a:avLst/>
              </a:prstGeom>
              <a:solidFill>
                <a:srgbClr val="E0AD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44450" rIns="45720" bIns="44450" anchor="ctr" anchorCtr="1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lvl="0" eaLnBrk="1" hangingPunct="1"/>
                <a:endParaRPr lang="en-US" altLang="zh-TW" sz="1400" dirty="0">
                  <a:solidFill>
                    <a:srgbClr val="FF00FF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lvl="0" eaLnBrk="1" hangingPunct="1"/>
                <a:r>
                  <a:rPr lang="zh-TW" altLang="en-US" sz="1600" dirty="0">
                    <a:solidFill>
                      <a:srgbClr val="FF00FF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送計畫業務組抽存相關發票之扣抵聯或正本</a:t>
                </a:r>
              </a:p>
              <a:p>
                <a:pPr eaLnBrk="1" hangingPunct="1"/>
                <a:endPara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9" name="Rectangle 9"/>
              <p:cNvSpPr>
                <a:spLocks noChangeArrowheads="1"/>
              </p:cNvSpPr>
              <p:nvPr/>
            </p:nvSpPr>
            <p:spPr bwMode="gray">
              <a:xfrm>
                <a:off x="7497512" y="5549120"/>
                <a:ext cx="1691168" cy="639773"/>
              </a:xfrm>
              <a:prstGeom prst="rect">
                <a:avLst/>
              </a:prstGeom>
              <a:solidFill>
                <a:srgbClr val="E0AD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44450" rIns="45720" bIns="44450" anchor="ctr" anchorCtr="1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sz="16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送主計室審核</a:t>
                </a:r>
              </a:p>
              <a:p>
                <a:pPr eaLnBrk="1" hangingPunct="1"/>
                <a:endPara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0" name="AutoShape 10"/>
              <p:cNvSpPr>
                <a:spLocks noChangeArrowheads="1"/>
              </p:cNvSpPr>
              <p:nvPr/>
            </p:nvSpPr>
            <p:spPr bwMode="gray">
              <a:xfrm>
                <a:off x="2866829" y="6242094"/>
                <a:ext cx="687538" cy="146530"/>
              </a:xfrm>
              <a:prstGeom prst="rightArrow">
                <a:avLst>
                  <a:gd name="adj1" fmla="val 50194"/>
                  <a:gd name="adj2" fmla="val 75695"/>
                </a:avLst>
              </a:prstGeom>
              <a:solidFill>
                <a:srgbClr val="969696"/>
              </a:solidFill>
              <a:ln>
                <a:noFill/>
              </a:ln>
              <a:effectLst>
                <a:prstShdw prst="shdw17" dist="17961" dir="2700000">
                  <a:srgbClr val="5A5A5A"/>
                </a:prstShdw>
              </a:effectLst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44450" rIns="45720" bIns="44450" anchor="ctr" anchorCtr="1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1" name="AutoShape 11"/>
              <p:cNvSpPr>
                <a:spLocks noChangeArrowheads="1"/>
              </p:cNvSpPr>
              <p:nvPr/>
            </p:nvSpPr>
            <p:spPr bwMode="gray">
              <a:xfrm>
                <a:off x="5038691" y="6242094"/>
                <a:ext cx="687538" cy="146530"/>
              </a:xfrm>
              <a:prstGeom prst="rightArrow">
                <a:avLst>
                  <a:gd name="adj1" fmla="val 50194"/>
                  <a:gd name="adj2" fmla="val 75695"/>
                </a:avLst>
              </a:prstGeom>
              <a:solidFill>
                <a:srgbClr val="969696"/>
              </a:solidFill>
              <a:ln>
                <a:noFill/>
              </a:ln>
              <a:effectLst>
                <a:prstShdw prst="shdw17" dist="17961" dir="2700000">
                  <a:srgbClr val="5A5A5A"/>
                </a:prstShdw>
              </a:effectLst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44450" rIns="45720" bIns="44450" anchor="ctr" anchorCtr="1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2" name="AutoShape 12"/>
              <p:cNvSpPr>
                <a:spLocks noChangeArrowheads="1"/>
              </p:cNvSpPr>
              <p:nvPr/>
            </p:nvSpPr>
            <p:spPr bwMode="gray">
              <a:xfrm>
                <a:off x="7209096" y="6242094"/>
                <a:ext cx="687538" cy="146530"/>
              </a:xfrm>
              <a:prstGeom prst="rightArrow">
                <a:avLst>
                  <a:gd name="adj1" fmla="val 50194"/>
                  <a:gd name="adj2" fmla="val 75695"/>
                </a:avLst>
              </a:prstGeom>
              <a:solidFill>
                <a:srgbClr val="969696"/>
              </a:solidFill>
              <a:ln>
                <a:noFill/>
              </a:ln>
              <a:effectLst>
                <a:prstShdw prst="shdw17" dist="17961" dir="2700000">
                  <a:srgbClr val="5A5A5A"/>
                </a:prstShdw>
              </a:effectLst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44450" rIns="45720" bIns="44450" anchor="ctr" anchorCtr="1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30000"/>
                  </a:spcBef>
                </a:pPr>
                <a:endParaRPr kumimoji="0" lang="zh-TW" altLang="zh-TW" sz="1600" b="1">
                  <a:solidFill>
                    <a:srgbClr val="FFFFFF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3" name="Line 13"/>
              <p:cNvSpPr>
                <a:spLocks noChangeShapeType="1"/>
              </p:cNvSpPr>
              <p:nvPr/>
            </p:nvSpPr>
            <p:spPr bwMode="auto">
              <a:xfrm flipV="1">
                <a:off x="2109372" y="6177621"/>
                <a:ext cx="0" cy="266008"/>
              </a:xfrm>
              <a:prstGeom prst="line">
                <a:avLst/>
              </a:prstGeom>
              <a:noFill/>
              <a:ln w="7620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4" name="Rectangle 14"/>
              <p:cNvSpPr>
                <a:spLocks noChangeArrowheads="1"/>
              </p:cNvSpPr>
              <p:nvPr/>
            </p:nvSpPr>
            <p:spPr bwMode="gray">
              <a:xfrm>
                <a:off x="1228100" y="6428300"/>
                <a:ext cx="7932904" cy="429700"/>
              </a:xfrm>
              <a:prstGeom prst="rect">
                <a:avLst/>
              </a:prstGeom>
              <a:solidFill>
                <a:srgbClr val="6399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44450" rIns="45720" bIns="44450" anchor="ctr" anchorCtr="1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服務支出憑證核銷作業</a:t>
                </a:r>
              </a:p>
            </p:txBody>
          </p:sp>
        </p:grpSp>
        <p:sp>
          <p:nvSpPr>
            <p:cNvPr id="35" name="內容版面配置區 1"/>
            <p:cNvSpPr txBox="1">
              <a:spLocks/>
            </p:cNvSpPr>
            <p:nvPr/>
          </p:nvSpPr>
          <p:spPr>
            <a:xfrm>
              <a:off x="533784" y="3633896"/>
              <a:ext cx="1003908" cy="68741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3" name="AutoShape 9">
              <a:extLst>
                <a:ext uri="{FF2B5EF4-FFF2-40B4-BE49-F238E27FC236}">
                  <a16:creationId xmlns:a16="http://schemas.microsoft.com/office/drawing/2014/main" id="{93874443-0AE4-EB47-8A28-156172DE78D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30525" y="4209670"/>
              <a:ext cx="4048592" cy="851596"/>
            </a:xfrm>
            <a:prstGeom prst="rightArrow">
              <a:avLst>
                <a:gd name="adj1" fmla="val 42287"/>
                <a:gd name="adj2" fmla="val 107288"/>
              </a:avLst>
            </a:prstGeom>
            <a:solidFill>
              <a:srgbClr val="6399AB"/>
            </a:solidFill>
            <a:ln w="254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對外服務收入處理作業</a:t>
              </a:r>
            </a:p>
          </p:txBody>
        </p:sp>
        <p:cxnSp>
          <p:nvCxnSpPr>
            <p:cNvPr id="56" name="AutoShape 14">
              <a:extLst>
                <a:ext uri="{FF2B5EF4-FFF2-40B4-BE49-F238E27FC236}">
                  <a16:creationId xmlns:a16="http://schemas.microsoft.com/office/drawing/2014/main" id="{2F9647FC-3646-F44C-9A49-23DB954EBC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979036" y="2726158"/>
              <a:ext cx="612929" cy="330744"/>
            </a:xfrm>
            <a:prstGeom prst="straightConnector1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14">
              <a:extLst>
                <a:ext uri="{FF2B5EF4-FFF2-40B4-BE49-F238E27FC236}">
                  <a16:creationId xmlns:a16="http://schemas.microsoft.com/office/drawing/2014/main" id="{F2304F82-54BC-A341-9183-2A2BA58DE6D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979036" y="3394786"/>
              <a:ext cx="612929" cy="401594"/>
            </a:xfrm>
            <a:prstGeom prst="straightConnector1">
              <a:avLst/>
            </a:prstGeom>
            <a:noFill/>
            <a:ln w="50800">
              <a:solidFill>
                <a:srgbClr val="96969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AutoShape 4">
              <a:extLst>
                <a:ext uri="{FF2B5EF4-FFF2-40B4-BE49-F238E27FC236}">
                  <a16:creationId xmlns:a16="http://schemas.microsoft.com/office/drawing/2014/main" id="{4E7F3D8C-EE4B-B442-B069-83B9D51F394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709252" y="2423095"/>
              <a:ext cx="3383772" cy="150098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 algn="ctr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45720" tIns="44450" rIns="45720" bIns="44450" anchor="ctr" anchorCtr="1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altLang="en-US" sz="2000" dirty="0">
                  <a:latin typeface="標楷體" panose="03000509000000000000" pitchFamily="65" charset="-120"/>
                  <a:ea typeface="標楷體" panose="03000509000000000000" pitchFamily="65" charset="-120"/>
                  <a:cs typeface="新細明體" pitchFamily="18" charset="-120"/>
                </a:rPr>
                <a:t>填寫對外服務收入處理表</a:t>
              </a:r>
              <a:endParaRPr kumimoji="1"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新細明體" pitchFamily="18" charset="-12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TW" sz="2000" dirty="0">
                  <a:latin typeface="標楷體" panose="03000509000000000000" pitchFamily="65" charset="-120"/>
                  <a:ea typeface="標楷體" panose="03000509000000000000" pitchFamily="65" charset="-120"/>
                  <a:cs typeface="新細明體" pitchFamily="18" charset="-120"/>
                </a:rPr>
                <a:t>(</a:t>
              </a:r>
              <a:r>
                <a:rPr kumimoji="1" lang="zh-TW" altLang="en-US" sz="2000" dirty="0">
                  <a:latin typeface="標楷體" panose="03000509000000000000" pitchFamily="65" charset="-120"/>
                  <a:ea typeface="標楷體" panose="03000509000000000000" pitchFamily="65" charset="-120"/>
                  <a:cs typeface="新細明體" pitchFamily="18" charset="-120"/>
                </a:rPr>
                <a:t>免稅者，應加填校內計畫編號，並經計畫主持人簽章</a:t>
              </a:r>
              <a:r>
                <a:rPr kumimoji="1" lang="en-US" altLang="zh-TW" sz="2000" dirty="0">
                  <a:latin typeface="標楷體" panose="03000509000000000000" pitchFamily="65" charset="-120"/>
                  <a:ea typeface="標楷體" panose="03000509000000000000" pitchFamily="65" charset="-120"/>
                  <a:cs typeface="新細明體" pitchFamily="18" charset="-120"/>
                </a:rPr>
                <a:t>)</a:t>
              </a:r>
              <a:endParaRPr kumimoji="1"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新細明體" pitchFamily="18" charset="-120"/>
              </a:endParaRPr>
            </a:p>
          </p:txBody>
        </p:sp>
      </p:grp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83820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研發成果參考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014040"/>
              </p:ext>
            </p:extLst>
          </p:nvPr>
        </p:nvGraphicFramePr>
        <p:xfrm>
          <a:off x="677334" y="1749425"/>
          <a:ext cx="8761584" cy="3704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3162287098"/>
                    </a:ext>
                  </a:extLst>
                </a:gridCol>
                <a:gridCol w="5896147">
                  <a:extLst>
                    <a:ext uri="{9D8B030D-6E8A-4147-A177-3AD203B41FA5}">
                      <a16:colId xmlns:a16="http://schemas.microsoft.com/office/drawing/2014/main" val="1510357875"/>
                    </a:ext>
                  </a:extLst>
                </a:gridCol>
              </a:tblGrid>
              <a:tr h="282290"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法源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條文</a:t>
                      </a:r>
                      <a:endParaRPr lang="zh-TW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041165"/>
                  </a:ext>
                </a:extLst>
              </a:tr>
              <a:tr h="865981"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經濟部</a:t>
                      </a:r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科學技術研究發展成果歸屬及運用辦法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第四條</a:t>
                      </a:r>
                      <a:r>
                        <a:rPr lang="zh-TW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本辦法所稱研發成果，指執行單位執行科技計畫所產生之技術、原型、著作等成果，及因而取得之各項國內外專利權、商標權、營業秘密、積體電路電路布局權、著作權或其他智慧財產權。</a:t>
                      </a:r>
                      <a:r>
                        <a:rPr lang="zh-TW" altLang="en-US" sz="1200" dirty="0" smtClean="0"/>
                        <a:t/>
                      </a:r>
                      <a:br>
                        <a:rPr lang="zh-TW" altLang="en-US" sz="1200" dirty="0" smtClean="0"/>
                      </a:br>
                      <a:r>
                        <a:rPr lang="zh-TW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為執行科技計畫所建置或購買之研究設施及設備，非本辦法所稱之研發成果。</a:t>
                      </a:r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450933"/>
                  </a:ext>
                </a:extLst>
              </a:tr>
              <a:tr h="767476">
                <a:tc>
                  <a:txBody>
                    <a:bodyPr/>
                    <a:lstStyle/>
                    <a:p>
                      <a:r>
                        <a:rPr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科技部科學技術研究發展成果歸屬及運用辦法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第二條</a:t>
                      </a:r>
                      <a:r>
                        <a:rPr lang="zh-TW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學技術研究發展成果（以下簡稱研發成果）：指執行研究發展之單位執行本部補助、委託或出資之研究計畫所衍生之各項國內外專利權、商標權、營業秘密、積體電路電路布局權、著作權或其他智慧財產權及成果。</a:t>
                      </a:r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047891"/>
                  </a:ext>
                </a:extLst>
              </a:tr>
              <a:tr h="762183">
                <a:tc>
                  <a:txBody>
                    <a:bodyPr/>
                    <a:lstStyle/>
                    <a:p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</a:rPr>
                        <a:t>衛生福利部科學技術研究發展成果歸屬及運用辦法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第二條</a:t>
                      </a:r>
                      <a:r>
                        <a:rPr lang="zh-TW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學技術研究發展成果（以下簡稱研發成果）：指衛生福利部及所屬機關（構）（以下簡稱本部）編列科學技術研究發展計畫（以下簡稱科技計畫）預算，執行科技計畫所產生之原型、產品、技術、方法、著作等成果及相關智慧財產權。</a:t>
                      </a:r>
                      <a:endParaRPr lang="en-US" altLang="zh-TW" sz="1200" dirty="0" smtClean="0"/>
                    </a:p>
                    <a:p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159786"/>
                  </a:ext>
                </a:extLst>
              </a:tr>
              <a:tr h="943156">
                <a:tc>
                  <a:txBody>
                    <a:bodyPr/>
                    <a:lstStyle/>
                    <a:p>
                      <a:r>
                        <a:rPr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政府科學技術研究發展成果歸屬及運用辦法</a:t>
                      </a:r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第二條</a:t>
                      </a:r>
                      <a:r>
                        <a:rPr lang="zh-TW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科學技術研究發展成果（以下簡稱研發成果）：指政府機關（構）編列科技計畫預算，補助、委託或出資進行科學技術研究發展計畫所獲得之智慧財產權及成果。</a:t>
                      </a:r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69629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9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49337" y="654644"/>
            <a:ext cx="5009198" cy="585025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4788" y="2187575"/>
            <a:ext cx="939800" cy="673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填寫該服務案之基本資料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4788" y="1046956"/>
            <a:ext cx="939800" cy="5699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填寫對外服務校內編號等資料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372225" y="333375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buClr>
                <a:srgbClr val="000000"/>
              </a:buClr>
              <a:buSzPts val="1400"/>
              <a:tabLst>
                <a:tab pos="450215" algn="l"/>
              </a:tabLst>
            </a:pPr>
            <a:r>
              <a:rPr lang="zh-TW" altLang="zh-TW" sz="2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服務收入處理作業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923924" y="333375"/>
            <a:ext cx="23145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收入處理表第一頁：</a:t>
            </a:r>
            <a:endParaRPr lang="zh-TW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2859880" y="2982119"/>
            <a:ext cx="2988470" cy="18018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02062" y="1827013"/>
            <a:ext cx="1854200" cy="614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該服務案如符合免稅要件，填寫計畫校內編號後，須請該計畫主持人簽章。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304505" y="2473622"/>
            <a:ext cx="163513" cy="476250"/>
          </a:xfrm>
          <a:prstGeom prst="upArrow">
            <a:avLst>
              <a:gd name="adj1" fmla="val 50000"/>
              <a:gd name="adj2" fmla="val 7281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1192530" y="1069180"/>
            <a:ext cx="4722812" cy="54768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1211263" y="1657597"/>
            <a:ext cx="4706937" cy="19145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6284595" y="1472544"/>
            <a:ext cx="31694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無法自行開立收據和發票之單位及個人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無論服務案件是否應稅，均應填寫「對外服務之收入處理表」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0317" y="2226647"/>
            <a:ext cx="974725" cy="644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選填該服務案之收入處理方式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6709" y="4203085"/>
            <a:ext cx="785812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對外服務</a:t>
            </a: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主持人親簽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1052144" y="259318"/>
            <a:ext cx="5358104" cy="6496070"/>
            <a:chOff x="1002521" y="249793"/>
            <a:chExt cx="5358104" cy="6496070"/>
          </a:xfrm>
        </p:grpSpPr>
        <p:pic>
          <p:nvPicPr>
            <p:cNvPr id="4" name="圖片 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003183" y="576619"/>
              <a:ext cx="4561840" cy="61341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5" name="矩形 4"/>
            <p:cNvSpPr/>
            <p:nvPr/>
          </p:nvSpPr>
          <p:spPr>
            <a:xfrm>
              <a:off x="1002521" y="249793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16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收入處理表</a:t>
              </a:r>
              <a:r>
                <a:rPr lang="zh-TW" altLang="zh-TW" sz="16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第</a:t>
              </a:r>
              <a:r>
                <a:rPr lang="zh-TW" altLang="en-US" sz="16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二</a:t>
              </a:r>
              <a:r>
                <a:rPr lang="zh-TW" altLang="zh-TW" sz="16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頁</a:t>
              </a:r>
              <a:r>
                <a:rPr lang="zh-TW" altLang="zh-TW" sz="16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  <a:endPara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1037976" y="589935"/>
              <a:ext cx="4568825" cy="361315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1409848" y="674688"/>
              <a:ext cx="4049712" cy="992187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2344885" y="2257425"/>
              <a:ext cx="3114675" cy="110331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582750" y="1539876"/>
              <a:ext cx="777875" cy="9413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標楷體" panose="03000509000000000000" pitchFamily="65" charset="-120"/>
                  <a:ea typeface="標楷體" panose="03000509000000000000" pitchFamily="65" charset="-120"/>
                </a:rPr>
                <a:t>免稅者勾選「收據」；</a:t>
              </a:r>
            </a:p>
            <a:p>
              <a:pPr marL="0" marR="0" lvl="0" indent="0" algn="l" defTabSz="914400" rtl="0" eaLnBrk="0" fontAlgn="base" latinLnBrk="0" hangingPunct="0">
                <a:lnSpc>
                  <a:spcPct val="120000"/>
                </a:lnSpc>
                <a:spcBef>
                  <a:spcPts val="35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標楷體" panose="03000509000000000000" pitchFamily="65" charset="-120"/>
                  <a:ea typeface="標楷體" panose="03000509000000000000" pitchFamily="65" charset="-120"/>
                </a:rPr>
                <a:t>應稅者勾選「發票」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5521077" y="1144280"/>
              <a:ext cx="369888" cy="35242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V="1">
              <a:off x="5555208" y="2524435"/>
              <a:ext cx="329167" cy="295382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1037976" y="4216579"/>
              <a:ext cx="4556125" cy="43497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1055042" y="5447288"/>
              <a:ext cx="4548188" cy="129857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21869" y="5629454"/>
            <a:ext cx="930275" cy="655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須開立發票者必填，且勿讓本通知單跨頁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10248" y="1180306"/>
            <a:ext cx="35624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可自行開立收據但無法開立發票之單位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免稅收入：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循過去做法，由單位自行開立收據辦理收入入帳事宜，惟單位須留存該服務案免稅之佐證資料（如：該服務與執行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zh-TW" altLang="en-US" b="1" u="sng" dirty="0">
                <a:latin typeface="標楷體" pitchFamily="65" charset="-120"/>
                <a:ea typeface="標楷體" pitchFamily="65" charset="-120"/>
              </a:rPr>
              <a:t>研究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計畫之研發或其應用事項有關之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計畫校內編號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等紀錄），以備日後查考。</a:t>
            </a:r>
          </a:p>
          <a:p>
            <a:pPr lvl="0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應稅收入：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填寫「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國立中興大學對外服務之收入處理表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33998" y="4756943"/>
            <a:ext cx="42291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對外服務收入處理表行政流程：</a:t>
            </a:r>
            <a:endParaRPr lang="en-US" altLang="zh-TW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研發處計畫業務組，由研發處計畫業務組、出納組及主計室協助辦理營業稅繳納、發票開立及收入入帳事宜。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889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支出憑證黏存單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442065" y="1756138"/>
            <a:ext cx="3864065" cy="4595882"/>
            <a:chOff x="7918653" y="1395485"/>
            <a:chExt cx="4006214" cy="4951730"/>
          </a:xfrm>
        </p:grpSpPr>
        <p:pic>
          <p:nvPicPr>
            <p:cNvPr id="5" name="圖片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18653" y="1395485"/>
              <a:ext cx="4006214" cy="4951730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</p:pic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7918653" y="1395485"/>
              <a:ext cx="1971672" cy="1095372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tint val="20000"/>
                    <a:invGamma/>
                  </a:srgbClr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 w="31750" cmpd="thinThick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統一發票</a:t>
              </a:r>
              <a:r>
                <a:rPr kumimoji="1" lang="zh-TW" altLang="en-US" sz="1600" b="1" i="0" u="sng" strike="noStrike" cap="none" normalizeH="0" baseline="0" dirty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正本</a:t>
              </a:r>
              <a:endPara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扣抵聯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(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請以訂書機裝訂於左上角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)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8775909" y="4110129"/>
              <a:ext cx="2262187" cy="1389062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tint val="20000"/>
                    <a:invGamma/>
                  </a:srgbClr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 w="31750" cmpd="thinThick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600" b="1" i="0" u="none" strike="noStrike" cap="none" normalizeH="0" baseline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統一發票</a:t>
              </a:r>
              <a:r>
                <a:rPr kumimoji="1" lang="zh-TW" altLang="en-US" sz="1600" b="1" i="0" u="sng" strike="noStrike" cap="none" normalizeH="0" baseline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正本</a:t>
              </a:r>
              <a:endParaRPr kumimoji="1" lang="zh-TW" altLang="en-US" sz="16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收執聯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(</a:t>
              </a: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請浮貼於此</a:t>
              </a:r>
              <a:r>
                <a:rPr kumimoji="1" lang="en-US" altLang="zh-TW" sz="1200" b="1" i="0" u="none" strike="noStrike" cap="none" normalizeH="0" baseline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)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6417991" y="1660997"/>
            <a:ext cx="4693825" cy="4701702"/>
            <a:chOff x="2285985" y="1500174"/>
            <a:chExt cx="6280799" cy="4714908"/>
          </a:xfrm>
        </p:grpSpPr>
        <p:pic>
          <p:nvPicPr>
            <p:cNvPr id="9" name="圖片 8"/>
            <p:cNvPicPr/>
            <p:nvPr/>
          </p:nvPicPr>
          <p:blipFill rotWithShape="1">
            <a:blip r:embed="rId2" cstate="print"/>
            <a:srcRect l="1" t="2616" r="274" b="13363"/>
            <a:stretch/>
          </p:blipFill>
          <p:spPr bwMode="auto">
            <a:xfrm>
              <a:off x="4429124" y="1500174"/>
              <a:ext cx="4137660" cy="4714908"/>
            </a:xfrm>
            <a:prstGeom prst="rect">
              <a:avLst/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429124" y="1500174"/>
              <a:ext cx="2263775" cy="1389063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tint val="20000"/>
                    <a:invGamma/>
                  </a:srgbClr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 w="31750" cmpd="thinThick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統一發票</a:t>
              </a:r>
              <a:r>
                <a:rPr kumimoji="1" lang="zh-TW" altLang="en-US" sz="1600" b="1" i="0" u="sng" strike="noStrike" cap="none" normalizeH="0" baseline="0" dirty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正本</a:t>
              </a:r>
              <a:endPara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(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請以訂書機裝訂於左上角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)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5072066" y="4403092"/>
              <a:ext cx="2949049" cy="1747041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tint val="20000"/>
                    <a:invGamma/>
                  </a:srgbClr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 w="31750" cmpd="thinThick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統一發票</a:t>
              </a:r>
              <a:r>
                <a:rPr kumimoji="1" lang="zh-TW" altLang="en-US" sz="1600" b="1" i="0" u="sng" strike="noStrike" cap="none" normalizeH="0" baseline="0" dirty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影本</a:t>
              </a:r>
              <a:endPara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36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(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請浮貼於此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ts val="9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(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須加註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「與正本相符，正本供營業稅扣抵用」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字樣，並由經手人簽章。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rgbClr val="3333FF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)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2" name="AutoShape 4"/>
            <p:cNvSpPr>
              <a:spLocks noChangeArrowheads="1"/>
            </p:cNvSpPr>
            <p:nvPr/>
          </p:nvSpPr>
          <p:spPr bwMode="auto">
            <a:xfrm>
              <a:off x="2285985" y="3143247"/>
              <a:ext cx="2360882" cy="1902244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8" charset="0"/>
                  <a:ea typeface="標楷體" pitchFamily="65" charset="-120"/>
                  <a:cs typeface="新細明體" pitchFamily="18" charset="-120"/>
                </a:rPr>
                <a:t>發票上如無登載明細者，須附上明細表或在發票上註明品名、數量、單價，並由經手人在明細表及發票上簽章。</a:t>
              </a:r>
              <a:endParaRPr kumimoji="1" 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3" name="Group 36">
            <a:extLst>
              <a:ext uri="{FF2B5EF4-FFF2-40B4-BE49-F238E27FC236}">
                <a16:creationId xmlns:a16="http://schemas.microsoft.com/office/drawing/2014/main" id="{117C161F-A781-C040-94A2-0D15C0C85ECF}"/>
              </a:ext>
            </a:extLst>
          </p:cNvPr>
          <p:cNvGrpSpPr>
            <a:grpSpLocks noChangeAspect="1"/>
          </p:cNvGrpSpPr>
          <p:nvPr/>
        </p:nvGrpSpPr>
        <p:grpSpPr>
          <a:xfrm>
            <a:off x="4557771" y="1793116"/>
            <a:ext cx="2657753" cy="4246249"/>
            <a:chOff x="3700377" y="705587"/>
            <a:chExt cx="3855651" cy="4806533"/>
          </a:xfrm>
        </p:grpSpPr>
        <p:sp>
          <p:nvSpPr>
            <p:cNvPr id="14" name="Rectangle 6"/>
            <p:cNvSpPr>
              <a:spLocks noChangeArrowheads="1"/>
            </p:cNvSpPr>
            <p:nvPr/>
          </p:nvSpPr>
          <p:spPr bwMode="gray">
            <a:xfrm>
              <a:off x="4536874" y="705587"/>
              <a:ext cx="1691168" cy="639774"/>
            </a:xfrm>
            <a:prstGeom prst="rect">
              <a:avLst/>
            </a:prstGeom>
            <a:solidFill>
              <a:srgbClr val="E0AD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主持人至主計系統登帳並列印支出憑證黏存單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gray">
            <a:xfrm>
              <a:off x="4566567" y="1859413"/>
              <a:ext cx="1691168" cy="639774"/>
            </a:xfrm>
            <a:prstGeom prst="rect">
              <a:avLst/>
            </a:prstGeom>
            <a:solidFill>
              <a:srgbClr val="E0AD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lvl="0" eaLnBrk="1" hangingPunct="1"/>
              <a:endParaRPr lang="en-US" altLang="zh-TW" sz="1400" dirty="0">
                <a:latin typeface="+mn-ea"/>
                <a:ea typeface="+mn-ea"/>
              </a:endParaRPr>
            </a:p>
            <a:p>
              <a:pPr lvl="0" eaLnBrk="1" hangingPunct="1"/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主持人及單位主管核章</a:t>
              </a:r>
            </a:p>
            <a:p>
              <a:pPr eaLnBrk="1" hangingPunct="1"/>
              <a:endParaRPr lang="zh-TW" altLang="en-US" dirty="0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gray">
            <a:xfrm>
              <a:off x="4566567" y="3169023"/>
              <a:ext cx="1832464" cy="639774"/>
            </a:xfrm>
            <a:prstGeom prst="rect">
              <a:avLst/>
            </a:prstGeom>
            <a:solidFill>
              <a:srgbClr val="E0AD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lvl="0" eaLnBrk="1" hangingPunct="1"/>
              <a:endParaRPr lang="en-US" altLang="zh-TW" sz="1400" dirty="0">
                <a:solidFill>
                  <a:srgbClr val="FF00FF"/>
                </a:solidFill>
                <a:latin typeface="+mn-ea"/>
                <a:ea typeface="+mn-ea"/>
                <a:cs typeface="Times New Roman" panose="02020603050405020304" pitchFamily="18" charset="0"/>
              </a:endParaRPr>
            </a:p>
            <a:p>
              <a:pPr lvl="0" eaLnBrk="1" hangingPunct="1"/>
              <a:r>
                <a:rPr lang="zh-TW" altLang="en-US" sz="1300" dirty="0">
                  <a:solidFill>
                    <a:srgbClr val="FF00FF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送計畫業務組抽存相關發票之扣抵聯或正本</a:t>
              </a:r>
            </a:p>
            <a:p>
              <a:pPr eaLnBrk="1" hangingPunct="1"/>
              <a:endParaRPr lang="zh-TW" altLang="en-US" dirty="0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gray">
            <a:xfrm>
              <a:off x="4656236" y="4342434"/>
              <a:ext cx="1691168" cy="677500"/>
            </a:xfrm>
            <a:prstGeom prst="rect">
              <a:avLst/>
            </a:prstGeom>
            <a:solidFill>
              <a:srgbClr val="E0AD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eaLnBrk="1" hangingPunct="1"/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送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主計室審核</a:t>
              </a:r>
            </a:p>
            <a:p>
              <a:pPr eaLnBrk="1" hangingPunct="1"/>
              <a:endParaRPr lang="zh-TW" altLang="en-US" dirty="0"/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gray">
            <a:xfrm rot="5400000">
              <a:off x="5146538" y="1451881"/>
              <a:ext cx="531228" cy="283836"/>
            </a:xfrm>
            <a:prstGeom prst="rightArrow">
              <a:avLst>
                <a:gd name="adj1" fmla="val 50194"/>
                <a:gd name="adj2" fmla="val 75695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9" name="AutoShape 11"/>
            <p:cNvSpPr>
              <a:spLocks noChangeArrowheads="1"/>
            </p:cNvSpPr>
            <p:nvPr/>
          </p:nvSpPr>
          <p:spPr bwMode="gray">
            <a:xfrm rot="5400000">
              <a:off x="5097475" y="2678177"/>
              <a:ext cx="629353" cy="283836"/>
            </a:xfrm>
            <a:prstGeom prst="rightArrow">
              <a:avLst>
                <a:gd name="adj1" fmla="val 50194"/>
                <a:gd name="adj2" fmla="val 75695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gray">
            <a:xfrm>
              <a:off x="3700377" y="5217154"/>
              <a:ext cx="3855651" cy="294966"/>
            </a:xfrm>
            <a:prstGeom prst="rect">
              <a:avLst/>
            </a:prstGeom>
            <a:solidFill>
              <a:srgbClr val="639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服務支出憑證核銷作業</a:t>
              </a: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434619" y="1437299"/>
            <a:ext cx="190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有扣抵聯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012176" y="133035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抵聯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8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文件下載專區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研發處計畫業務組網站：對外服務專區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hlinkClick r:id="rId3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研發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處計畫業務組網站「法規與表格」─「表格文件」─「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DA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對外服務」下載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1179</TotalTime>
  <Words>1251</Words>
  <Application>Microsoft Office PowerPoint</Application>
  <PresentationFormat>寬螢幕</PresentationFormat>
  <Paragraphs>155</Paragraphs>
  <Slides>12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Times New Roman</vt:lpstr>
      <vt:lpstr>Trebuchet MS</vt:lpstr>
      <vt:lpstr>Wingdings</vt:lpstr>
      <vt:lpstr>Wingdings 3</vt:lpstr>
      <vt:lpstr>多面向</vt:lpstr>
      <vt:lpstr>對外服務作業說明</vt:lpstr>
      <vt:lpstr>對外服務範圍定義</vt:lpstr>
      <vt:lpstr>營業稅簡介</vt:lpstr>
      <vt:lpstr>行政作業</vt:lpstr>
      <vt:lpstr>研發成果參考</vt:lpstr>
      <vt:lpstr>PowerPoint 簡報</vt:lpstr>
      <vt:lpstr>PowerPoint 簡報</vt:lpstr>
      <vt:lpstr>支出憑證黏存單</vt:lpstr>
      <vt:lpstr>文件下載專區</vt:lpstr>
      <vt:lpstr>常見Q＆A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對外服務因應營業稅報告</dc:title>
  <dc:creator>yhchang</dc:creator>
  <cp:lastModifiedBy>yhchang</cp:lastModifiedBy>
  <cp:revision>247</cp:revision>
  <cp:lastPrinted>2020-06-01T03:16:03Z</cp:lastPrinted>
  <dcterms:created xsi:type="dcterms:W3CDTF">2020-05-26T01:01:47Z</dcterms:created>
  <dcterms:modified xsi:type="dcterms:W3CDTF">2020-10-07T10:12:41Z</dcterms:modified>
</cp:coreProperties>
</file>