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6" r:id="rId3"/>
    <p:sldId id="285" r:id="rId4"/>
    <p:sldId id="288" r:id="rId5"/>
    <p:sldId id="293" r:id="rId6"/>
    <p:sldId id="297" r:id="rId7"/>
    <p:sldId id="333" r:id="rId8"/>
    <p:sldId id="335" r:id="rId9"/>
    <p:sldId id="336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A3E1A3A7-7A94-463A-99B0-95B6755FDEA7}">
          <p14:sldIdLst>
            <p14:sldId id="256"/>
            <p14:sldId id="276"/>
            <p14:sldId id="285"/>
            <p14:sldId id="288"/>
            <p14:sldId id="293"/>
            <p14:sldId id="297"/>
            <p14:sldId id="333"/>
            <p14:sldId id="335"/>
            <p14:sldId id="3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深色樣式 1 - 輔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74" autoAdjust="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F937F-1C81-554E-899D-2D48B0C66596}" type="datetimeFigureOut">
              <a:rPr kumimoji="1" lang="zh-TW" altLang="en-US" smtClean="0"/>
              <a:t>2019/4/23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92829-49AE-2342-8A1F-EBAAD80BF1C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06363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BC05-34CC-45B6-B9B6-E0F578373CA3}" type="datetimeFigureOut">
              <a:rPr lang="zh-TW" altLang="en-US" smtClean="0"/>
              <a:pPr/>
              <a:t>2019/4/23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D845-340D-4B64-BCDB-F7EA8B5239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4264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BC05-34CC-45B6-B9B6-E0F578373CA3}" type="datetimeFigureOut">
              <a:rPr lang="zh-TW" altLang="en-US" smtClean="0"/>
              <a:pPr/>
              <a:t>2019/4/23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D845-340D-4B64-BCDB-F7EA8B5239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223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BC05-34CC-45B6-B9B6-E0F578373CA3}" type="datetimeFigureOut">
              <a:rPr lang="zh-TW" altLang="en-US" smtClean="0"/>
              <a:pPr/>
              <a:t>2019/4/23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D845-340D-4B64-BCDB-F7EA8B5239A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4578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BC05-34CC-45B6-B9B6-E0F578373CA3}" type="datetimeFigureOut">
              <a:rPr lang="zh-TW" altLang="en-US" smtClean="0"/>
              <a:pPr/>
              <a:t>2019/4/23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D845-340D-4B64-BCDB-F7EA8B5239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5448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BC05-34CC-45B6-B9B6-E0F578373CA3}" type="datetimeFigureOut">
              <a:rPr lang="zh-TW" altLang="en-US" smtClean="0"/>
              <a:pPr/>
              <a:t>2019/4/23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D845-340D-4B64-BCDB-F7EA8B5239A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2342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BC05-34CC-45B6-B9B6-E0F578373CA3}" type="datetimeFigureOut">
              <a:rPr lang="zh-TW" altLang="en-US" smtClean="0"/>
              <a:pPr/>
              <a:t>2019/4/23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D845-340D-4B64-BCDB-F7EA8B5239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4432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BC05-34CC-45B6-B9B6-E0F578373CA3}" type="datetimeFigureOut">
              <a:rPr lang="zh-TW" altLang="en-US" smtClean="0"/>
              <a:pPr/>
              <a:t>2019/4/23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D845-340D-4B64-BCDB-F7EA8B5239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9424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BC05-34CC-45B6-B9B6-E0F578373CA3}" type="datetimeFigureOut">
              <a:rPr lang="zh-TW" altLang="en-US" smtClean="0"/>
              <a:pPr/>
              <a:t>2019/4/23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D845-340D-4B64-BCDB-F7EA8B5239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382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0" i="0">
                <a:latin typeface="+mj-lt"/>
                <a:ea typeface="+mj-ea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+mn-lt"/>
                <a:ea typeface="+mn-ea"/>
              </a:defRPr>
            </a:lvl1pPr>
            <a:lvl2pPr>
              <a:defRPr sz="2400">
                <a:latin typeface="+mn-lt"/>
                <a:ea typeface="+mn-ea"/>
              </a:defRPr>
            </a:lvl2pPr>
            <a:lvl3pPr>
              <a:defRPr sz="2000">
                <a:latin typeface="+mn-lt"/>
                <a:ea typeface="+mn-ea"/>
              </a:defRPr>
            </a:lvl3pPr>
            <a:lvl4pPr>
              <a:defRPr sz="1800">
                <a:latin typeface="+mn-lt"/>
                <a:ea typeface="+mn-ea"/>
              </a:defRPr>
            </a:lvl4pPr>
            <a:lvl5pPr>
              <a:defRPr sz="1800">
                <a:latin typeface="+mn-lt"/>
                <a:ea typeface="+mn-ea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BC05-34CC-45B6-B9B6-E0F578373CA3}" type="datetimeFigureOut">
              <a:rPr lang="zh-TW" altLang="en-US" smtClean="0"/>
              <a:pPr/>
              <a:t>2019/4/23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D845-340D-4B64-BCDB-F7EA8B5239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871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BC05-34CC-45B6-B9B6-E0F578373CA3}" type="datetimeFigureOut">
              <a:rPr lang="zh-TW" altLang="en-US" smtClean="0"/>
              <a:pPr/>
              <a:t>2019/4/23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D845-340D-4B64-BCDB-F7EA8B5239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634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BC05-34CC-45B6-B9B6-E0F578373CA3}" type="datetimeFigureOut">
              <a:rPr lang="zh-TW" altLang="en-US" smtClean="0"/>
              <a:pPr/>
              <a:t>2019/4/23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D845-340D-4B64-BCDB-F7EA8B5239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709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BC05-34CC-45B6-B9B6-E0F578373CA3}" type="datetimeFigureOut">
              <a:rPr lang="zh-TW" altLang="en-US" smtClean="0"/>
              <a:pPr/>
              <a:t>2019/4/23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D845-340D-4B64-BCDB-F7EA8B5239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896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BC05-34CC-45B6-B9B6-E0F578373CA3}" type="datetimeFigureOut">
              <a:rPr lang="zh-TW" altLang="en-US" smtClean="0"/>
              <a:pPr/>
              <a:t>2019/4/23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D845-340D-4B64-BCDB-F7EA8B5239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7227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BC05-34CC-45B6-B9B6-E0F578373CA3}" type="datetimeFigureOut">
              <a:rPr lang="zh-TW" altLang="en-US" smtClean="0"/>
              <a:pPr/>
              <a:t>2019/4/23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D845-340D-4B64-BCDB-F7EA8B5239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7261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BC05-34CC-45B6-B9B6-E0F578373CA3}" type="datetimeFigureOut">
              <a:rPr lang="zh-TW" altLang="en-US" smtClean="0"/>
              <a:pPr/>
              <a:t>2019/4/23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D845-340D-4B64-BCDB-F7EA8B5239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514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BC05-34CC-45B6-B9B6-E0F578373CA3}" type="datetimeFigureOut">
              <a:rPr lang="zh-TW" altLang="en-US" smtClean="0"/>
              <a:pPr/>
              <a:t>2019/4/23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D845-340D-4B64-BCDB-F7EA8B5239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7149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9BC05-34CC-45B6-B9B6-E0F578373CA3}" type="datetimeFigureOut">
              <a:rPr lang="zh-TW" altLang="en-US" smtClean="0"/>
              <a:pPr/>
              <a:t>2019/4/23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DD1D845-340D-4B64-BCDB-F7EA8B5239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9604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41418" y="923109"/>
            <a:ext cx="7399628" cy="867731"/>
          </a:xfrm>
        </p:spPr>
        <p:txBody>
          <a:bodyPr/>
          <a:lstStyle/>
          <a:p>
            <a:pPr algn="ctr"/>
            <a:r>
              <a:rPr lang="zh-TW" altLang="en-US" sz="4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「校務研究專案委託計畫</a:t>
            </a:r>
            <a:r>
              <a:rPr lang="zh-TW" altLang="en-US" sz="4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」</a:t>
            </a:r>
            <a:endParaRPr lang="zh-TW" altLang="en-US" sz="72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93038" y="3454400"/>
            <a:ext cx="8336356" cy="2977661"/>
          </a:xfrm>
        </p:spPr>
        <p:txBody>
          <a:bodyPr>
            <a:noAutofit/>
          </a:bodyPr>
          <a:lstStyle/>
          <a:p>
            <a:pPr algn="l"/>
            <a:r>
              <a:rPr lang="zh-TW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計畫名稱：</a:t>
            </a:r>
            <a:r>
              <a:rPr lang="zh-TW" altLang="zh-TW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推動實務應用課程教學與學生成績分析研究</a:t>
            </a:r>
            <a:endParaRPr lang="zh-TW" altLang="en-US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anose="02020603050405020304" pitchFamily="18" charset="0"/>
            </a:endParaRPr>
          </a:p>
          <a:p>
            <a:pPr algn="l"/>
            <a:r>
              <a:rPr lang="zh-TW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執行期間：自</a:t>
            </a:r>
            <a:r>
              <a:rPr lang="en-US" altLang="zh-TW" sz="24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107</a:t>
            </a:r>
            <a:r>
              <a:rPr lang="zh-TW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4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4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01</a:t>
            </a:r>
            <a:r>
              <a:rPr lang="zh-TW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日至</a:t>
            </a:r>
            <a:r>
              <a:rPr lang="en-US" altLang="zh-TW" sz="24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107</a:t>
            </a:r>
            <a:r>
              <a:rPr lang="zh-TW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</a:t>
            </a:r>
            <a:r>
              <a:rPr lang="zh-TW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23</a:t>
            </a:r>
            <a:r>
              <a:rPr lang="zh-TW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</a:t>
            </a:r>
            <a:endParaRPr lang="zh-TW" altLang="en-US" sz="2400" b="1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/>
            <a:r>
              <a:rPr lang="zh-TW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執行機關：國立中興大學   行銷系</a:t>
            </a:r>
          </a:p>
          <a:p>
            <a:pPr algn="l"/>
            <a:r>
              <a:rPr lang="zh-TW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計畫主持人：吳志文</a:t>
            </a:r>
            <a:endParaRPr lang="en-US" altLang="zh-TW" sz="2000" dirty="0"/>
          </a:p>
          <a:p>
            <a:pPr algn="l"/>
            <a:r>
              <a:rPr lang="zh-TW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研究人員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陳怡靜 黃方</a:t>
            </a:r>
            <a:r>
              <a:rPr lang="zh-TW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妤 李</a:t>
            </a:r>
            <a:r>
              <a:rPr lang="zh-TW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宛臻</a:t>
            </a:r>
            <a:endParaRPr lang="zh-TW" altLang="en-US" sz="2400" b="1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62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計畫緣由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2019301"/>
            <a:ext cx="8596668" cy="4022062"/>
          </a:xfrm>
        </p:spPr>
        <p:txBody>
          <a:bodyPr>
            <a:normAutofit fontScale="92500"/>
          </a:bodyPr>
          <a:lstStyle/>
          <a:p>
            <a:r>
              <a:rPr lang="zh-TW" altLang="en-US" sz="2400" b="1" u="sng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近年推動方向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實務應用課程</a:t>
            </a:r>
            <a:endParaRPr lang="en-US" altLang="zh-TW" sz="24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b="1" u="sng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推動目標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24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zh-TW" altLang="en-US" sz="24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將課堂上所學的知識運用於實務的操作，透過「做中學」培養學生主動學習及解決行銷問題的能力，進而培養學生策略行銷獨立思考與分析決策之能力，期望將來進入職場後有助於就業競爭力</a:t>
            </a:r>
            <a:endParaRPr lang="en-US" altLang="zh-TW" sz="24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b="1" u="sng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著重於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問題解決能力與視野</a:t>
            </a:r>
            <a:endParaRPr lang="en-US" altLang="zh-TW" sz="24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b="1" u="sng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成功教案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以行銷核心知識引導學生實務參與行銷企畫相關事務，進行實習、實作、專題設計課程執行，導引學生進入企業與農村並解決真實問題</a:t>
            </a: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計畫緣由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2019300"/>
            <a:ext cx="8596668" cy="4658901"/>
          </a:xfrm>
        </p:spPr>
        <p:txBody>
          <a:bodyPr>
            <a:normAutofit/>
          </a:bodyPr>
          <a:lstStyle/>
          <a:p>
            <a:r>
              <a:rPr lang="zh-TW" altLang="en-US" sz="2400" b="1" u="sng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實務應用課程規劃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</a:t>
            </a:r>
            <a:endParaRPr lang="en-US" altLang="zh-TW" sz="24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透過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：界定問題、蒐集資訊、分析資料、建立假設比較不同解決策略</a:t>
            </a:r>
            <a:endParaRPr lang="en-US" altLang="zh-TW" sz="22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訓練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：學生不斷反思學習能力，</a:t>
            </a:r>
            <a:endParaRPr lang="en-US" altLang="zh-TW" sz="22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培養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：學生主動學習、批判思考和解決問題能力</a:t>
            </a:r>
            <a:endParaRPr lang="en-US" altLang="zh-TW" sz="22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執行內容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：學生進行小組討論或實作，學生從學習活動中所習得能力，有助於其於工作職場上實務情境的應用。</a:t>
            </a:r>
            <a:endParaRPr lang="en-US" altLang="zh-TW" sz="22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endParaRPr lang="zh-TW" altLang="en-US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79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本計畫研究目的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2019301"/>
            <a:ext cx="8596668" cy="4022062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分析修習實務應用課程教學與傳統講授課程學生在成績表現、畢業後工作選擇及工作表現的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相關性分析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分析修習實務應用課程教學與傳統講授課程學生在成績表現、畢業後工作選擇及工作表現的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差異分析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不同性別、學院、學系的學生在修習實務應用課在成績表現、畢業後工作選擇及工作表現得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差異分析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實務應用課程開課與修課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趨勢分析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419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研究工具與資料處理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2019301"/>
            <a:ext cx="8596668" cy="4022062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ea typeface="標楷體" pitchFamily="65" charset="-120"/>
              </a:rPr>
              <a:t>將所收集到的資料</a:t>
            </a:r>
            <a:endParaRPr lang="en-US" altLang="zh-TW" sz="2400" dirty="0">
              <a:ea typeface="標楷體" pitchFamily="65" charset="-120"/>
            </a:endParaRPr>
          </a:p>
          <a:p>
            <a:pPr lvl="1"/>
            <a:r>
              <a:rPr lang="zh-TW" altLang="en-US" sz="2200" dirty="0">
                <a:ea typeface="標楷體" pitchFamily="65" charset="-120"/>
              </a:rPr>
              <a:t>先以</a:t>
            </a:r>
            <a:r>
              <a:rPr lang="en-US" altLang="zh-TW" sz="2200" dirty="0">
                <a:ea typeface="標楷體" pitchFamily="65" charset="-120"/>
              </a:rPr>
              <a:t>SAS</a:t>
            </a:r>
            <a:r>
              <a:rPr lang="zh-TW" altLang="en-US" sz="2200" dirty="0">
                <a:ea typeface="標楷體" pitchFamily="65" charset="-120"/>
              </a:rPr>
              <a:t> </a:t>
            </a:r>
            <a:r>
              <a:rPr lang="en-US" altLang="zh-TW" sz="2200" dirty="0">
                <a:ea typeface="標楷體" pitchFamily="65" charset="-120"/>
              </a:rPr>
              <a:t>EG</a:t>
            </a:r>
            <a:r>
              <a:rPr lang="zh-TW" altLang="en-US" sz="2200" dirty="0">
                <a:ea typeface="標楷體" pitchFamily="65" charset="-120"/>
              </a:rPr>
              <a:t>及</a:t>
            </a:r>
            <a:r>
              <a:rPr lang="en-US" altLang="zh-TW" sz="2200" dirty="0">
                <a:ea typeface="標楷體" pitchFamily="65" charset="-120"/>
              </a:rPr>
              <a:t>SPSS</a:t>
            </a:r>
            <a:r>
              <a:rPr lang="zh-TW" altLang="en-US" sz="2200" dirty="0">
                <a:ea typeface="標楷體" pitchFamily="65" charset="-120"/>
              </a:rPr>
              <a:t>預處理</a:t>
            </a:r>
            <a:endParaRPr lang="en-US" altLang="zh-TW" sz="2200" dirty="0">
              <a:ea typeface="標楷體" pitchFamily="65" charset="-120"/>
            </a:endParaRPr>
          </a:p>
          <a:p>
            <a:pPr lvl="1"/>
            <a:r>
              <a:rPr lang="zh-TW" altLang="en-US" sz="2200" dirty="0">
                <a:ea typeface="標楷體" pitchFamily="65" charset="-120"/>
              </a:rPr>
              <a:t>再利用</a:t>
            </a:r>
            <a:r>
              <a:rPr lang="en" altLang="zh-TW" sz="2200" dirty="0">
                <a:ea typeface="標楷體" pitchFamily="65" charset="-120"/>
              </a:rPr>
              <a:t>Qlik Sense Enterprise</a:t>
            </a:r>
            <a:r>
              <a:rPr lang="zh-TW" altLang="en-US" sz="2200" dirty="0">
                <a:ea typeface="標楷體" pitchFamily="65" charset="-120"/>
              </a:rPr>
              <a:t>校務研究系統來分析各變數間的關係</a:t>
            </a:r>
            <a:endParaRPr lang="en-US" altLang="zh-TW" sz="2200" dirty="0">
              <a:ea typeface="標楷體" pitchFamily="65" charset="-120"/>
            </a:endParaRPr>
          </a:p>
          <a:p>
            <a:r>
              <a:rPr lang="zh-TW" altLang="en-US" sz="2400" dirty="0">
                <a:ea typeface="標楷體" pitchFamily="65" charset="-120"/>
                <a:cs typeface="Times New Roman" pitchFamily="18" charset="0"/>
              </a:rPr>
              <a:t>本研究取得資料由教務與學務系統進行資料庫授權，由申請者進行統計分析與授權。所採用的統計方法包括敘述性統計、迴歸斜率同質性檢定及共變數分析</a:t>
            </a:r>
            <a:r>
              <a:rPr lang="en-US" altLang="zh-TW" sz="2400" dirty="0">
                <a:ea typeface="標楷體" pitchFamily="65" charset="-120"/>
                <a:cs typeface="Times New Roman" pitchFamily="18" charset="0"/>
              </a:rPr>
              <a:t>(</a:t>
            </a:r>
            <a:r>
              <a:rPr lang="en" altLang="zh-TW" sz="2400" dirty="0">
                <a:ea typeface="標楷體" pitchFamily="65" charset="-120"/>
                <a:cs typeface="Times New Roman" pitchFamily="18" charset="0"/>
              </a:rPr>
              <a:t>analysis of covariance; ANCOVA)</a:t>
            </a:r>
            <a:r>
              <a:rPr lang="zh-TW" altLang="en" sz="2400" dirty="0">
                <a:ea typeface="標楷體" pitchFamily="65" charset="-120"/>
                <a:cs typeface="Times New Roman" pitchFamily="18" charset="0"/>
              </a:rPr>
              <a:t>，</a:t>
            </a:r>
            <a:r>
              <a:rPr lang="zh-TW" altLang="en-US" sz="2400" dirty="0">
                <a:ea typeface="標楷體" pitchFamily="65" charset="-120"/>
                <a:cs typeface="Times New Roman" pitchFamily="18" charset="0"/>
              </a:rPr>
              <a:t>並利用</a:t>
            </a:r>
            <a:r>
              <a:rPr lang="en" altLang="zh-TW" sz="2400" dirty="0">
                <a:ea typeface="標楷體" pitchFamily="65" charset="-120"/>
                <a:cs typeface="Times New Roman" pitchFamily="18" charset="0"/>
              </a:rPr>
              <a:t>Qlik Sense Enterprise</a:t>
            </a:r>
            <a:r>
              <a:rPr lang="zh-TW" altLang="en-US" sz="2400" dirty="0">
                <a:ea typeface="標楷體" pitchFamily="65" charset="-120"/>
                <a:cs typeface="Times New Roman" pitchFamily="18" charset="0"/>
              </a:rPr>
              <a:t>為工具來進行資料分析的工作</a:t>
            </a:r>
          </a:p>
        </p:txBody>
      </p:sp>
    </p:spTree>
    <p:extLst>
      <p:ext uri="{BB962C8B-B14F-4D97-AF65-F5344CB8AC3E}">
        <p14:creationId xmlns:p14="http://schemas.microsoft.com/office/powerpoint/2010/main" val="3170295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D8470B2E-B50E-5040-AA31-35EC4DC7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具體研究目標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CA1B9638-9CE3-6944-AD19-381621835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mtClean="0"/>
              <a:t>提供充分即時資訊，協助學校各級決策人員瞭解實務教學與學生學習成效現況。</a:t>
            </a:r>
            <a:endParaRPr lang="en-US" altLang="zh-TW" smtClean="0"/>
          </a:p>
          <a:p>
            <a:endParaRPr lang="zh-TW" altLang="en-US" smtClean="0"/>
          </a:p>
          <a:p>
            <a:r>
              <a:rPr lang="zh-TW" altLang="en-US" smtClean="0"/>
              <a:t>檢視學校本身發展創新實務教學之優勢與弱點，協助訂定學校未來實務教學發展標竿，規劃改進策略。</a:t>
            </a:r>
            <a:endParaRPr lang="en-US" altLang="zh-TW" smtClean="0"/>
          </a:p>
          <a:p>
            <a:endParaRPr lang="zh-TW" altLang="en-US" smtClean="0"/>
          </a:p>
          <a:p>
            <a:r>
              <a:rPr lang="zh-TW" altLang="en-US" smtClean="0"/>
              <a:t>蒐集、彙整、倉儲與傳播實務教學與學生學習成效資料，發揮資料之使用價值，促進社會大眾對學校之瞭解與信任。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3754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對</a:t>
            </a:r>
            <a:r>
              <a:rPr lang="zh-TW" altLang="en-US" dirty="0"/>
              <a:t>校務政策之貢獻</a:t>
            </a:r>
            <a:r>
              <a:rPr lang="zh-TW" altLang="en-US" dirty="0" smtClean="0"/>
              <a:t>度</a:t>
            </a:r>
            <a:r>
              <a:rPr lang="en-US" altLang="zh-TW" dirty="0" smtClean="0"/>
              <a:t>-</a:t>
            </a:r>
            <a:r>
              <a:rPr lang="zh-TW" altLang="zh-TW" dirty="0"/>
              <a:t>實務課程設計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26072"/>
            <a:ext cx="8901381" cy="4749876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過往</a:t>
            </a:r>
            <a:endParaRPr lang="en-US" altLang="zh-TW" dirty="0" smtClean="0"/>
          </a:p>
          <a:p>
            <a:pPr lvl="1"/>
            <a:r>
              <a:rPr lang="zh-TW" altLang="zh-TW" dirty="0" smtClean="0"/>
              <a:t>常</a:t>
            </a:r>
            <a:r>
              <a:rPr lang="zh-TW" altLang="zh-TW" dirty="0"/>
              <a:t>因為課程廣泛造成核心專業知識模糊，也可能導致與實務產生脫軌</a:t>
            </a:r>
            <a:r>
              <a:rPr lang="zh-TW" altLang="zh-TW" dirty="0" smtClean="0"/>
              <a:t>，</a:t>
            </a:r>
            <a:endParaRPr lang="en-US" altLang="zh-TW" dirty="0" smtClean="0"/>
          </a:p>
          <a:p>
            <a:r>
              <a:rPr lang="zh-TW" altLang="zh-TW" dirty="0" smtClean="0"/>
              <a:t>本研究</a:t>
            </a:r>
            <a:r>
              <a:rPr lang="zh-TW" altLang="en-US" dirty="0" smtClean="0"/>
              <a:t>的</a:t>
            </a:r>
            <a:r>
              <a:rPr lang="zh-TW" altLang="zh-TW" dirty="0" smtClean="0"/>
              <a:t>發展</a:t>
            </a:r>
            <a:r>
              <a:rPr lang="zh-TW" altLang="en-US" dirty="0" smtClean="0"/>
              <a:t>貢獻</a:t>
            </a:r>
            <a:endParaRPr lang="en-US" altLang="zh-TW" dirty="0" smtClean="0"/>
          </a:p>
          <a:p>
            <a:pPr lvl="1"/>
            <a:r>
              <a:rPr lang="zh-TW" altLang="zh-TW" dirty="0" smtClean="0"/>
              <a:t>實務</a:t>
            </a:r>
            <a:r>
              <a:rPr lang="zh-TW" altLang="zh-TW" dirty="0"/>
              <a:t>課程與成績表現</a:t>
            </a:r>
            <a:r>
              <a:rPr lang="zh-TW" altLang="zh-TW" dirty="0" smtClean="0"/>
              <a:t>重要</a:t>
            </a:r>
            <a:endParaRPr lang="en-US" altLang="zh-TW" dirty="0" smtClean="0"/>
          </a:p>
          <a:p>
            <a:pPr lvl="1"/>
            <a:r>
              <a:rPr lang="zh-TW" altLang="zh-TW" dirty="0" smtClean="0"/>
              <a:t>畢業</a:t>
            </a:r>
            <a:r>
              <a:rPr lang="zh-TW" altLang="zh-TW" dirty="0"/>
              <a:t>動向探討與薪資表現的研究</a:t>
            </a:r>
            <a:r>
              <a:rPr lang="zh-TW" altLang="zh-TW" dirty="0" smtClean="0"/>
              <a:t>問題其重要性</a:t>
            </a:r>
            <a:endParaRPr lang="en-US" altLang="zh-TW" dirty="0" smtClean="0"/>
          </a:p>
          <a:p>
            <a:pPr lvl="1"/>
            <a:r>
              <a:rPr lang="zh-TW" altLang="zh-TW" dirty="0" smtClean="0"/>
              <a:t>根據</a:t>
            </a:r>
            <a:r>
              <a:rPr lang="zh-TW" altLang="zh-TW" dirty="0"/>
              <a:t>所對應之課程合理安排實務課程與傳統理論教學</a:t>
            </a:r>
            <a:r>
              <a:rPr lang="zh-TW" altLang="zh-TW" dirty="0" smtClean="0"/>
              <a:t>比重</a:t>
            </a:r>
            <a:endParaRPr lang="en-US" altLang="zh-TW" dirty="0" smtClean="0"/>
          </a:p>
          <a:p>
            <a:pPr lvl="1"/>
            <a:r>
              <a:rPr lang="zh-TW" altLang="zh-TW" dirty="0" smtClean="0"/>
              <a:t>使</a:t>
            </a:r>
            <a:r>
              <a:rPr lang="zh-TW" altLang="zh-TW" dirty="0"/>
              <a:t>學生提高學習動機</a:t>
            </a:r>
            <a:r>
              <a:rPr lang="zh-TW" altLang="zh-TW" dirty="0" smtClean="0"/>
              <a:t>，提高</a:t>
            </a:r>
            <a:r>
              <a:rPr lang="zh-TW" altLang="zh-TW" dirty="0"/>
              <a:t>學習成效，增加職場競爭力</a:t>
            </a:r>
            <a:endParaRPr lang="zh-TW" altLang="en-US" sz="3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3658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解決</a:t>
            </a:r>
            <a:r>
              <a:rPr lang="zh-TW" altLang="en-US" dirty="0"/>
              <a:t>方法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26072"/>
            <a:ext cx="8901381" cy="4749876"/>
          </a:xfrm>
        </p:spPr>
        <p:txBody>
          <a:bodyPr>
            <a:normAutofit/>
          </a:bodyPr>
          <a:lstStyle/>
          <a:p>
            <a:r>
              <a:rPr lang="zh-TW" altLang="zh-TW" sz="3200" dirty="0"/>
              <a:t>鼓勵未來教師實務教學能力的</a:t>
            </a:r>
            <a:r>
              <a:rPr lang="zh-TW" altLang="zh-TW" sz="3200" dirty="0" smtClean="0"/>
              <a:t>培養</a:t>
            </a:r>
            <a:endParaRPr lang="en-US" altLang="zh-TW" sz="3200" dirty="0" smtClean="0"/>
          </a:p>
          <a:p>
            <a:r>
              <a:rPr lang="zh-TW" altLang="en-US" sz="3200" dirty="0" smtClean="0"/>
              <a:t>激勵</a:t>
            </a:r>
            <a:r>
              <a:rPr lang="zh-TW" altLang="en-US" sz="3200" dirty="0"/>
              <a:t>業界專家協同教學以強化學生實務</a:t>
            </a:r>
            <a:r>
              <a:rPr lang="zh-TW" altLang="en-US" sz="3200" dirty="0" smtClean="0"/>
              <a:t>能力</a:t>
            </a:r>
            <a:endParaRPr lang="en-US" altLang="zh-TW" sz="3200" dirty="0" smtClean="0"/>
          </a:p>
          <a:p>
            <a:r>
              <a:rPr lang="zh-TW" altLang="en-US" sz="3200" dirty="0" smtClean="0"/>
              <a:t>與</a:t>
            </a:r>
            <a:r>
              <a:rPr lang="zh-TW" altLang="en-US" sz="3200" dirty="0"/>
              <a:t>業界共同開發專題製作及專案研究</a:t>
            </a:r>
          </a:p>
        </p:txBody>
      </p:sp>
    </p:spTree>
    <p:extLst>
      <p:ext uri="{BB962C8B-B14F-4D97-AF65-F5344CB8AC3E}">
        <p14:creationId xmlns:p14="http://schemas.microsoft.com/office/powerpoint/2010/main" val="3000900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34385" y="2185851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en-US" altLang="zh-TW" sz="11500" dirty="0" smtClean="0"/>
              <a:t>THE END</a:t>
            </a:r>
            <a:endParaRPr lang="zh-TW" altLang="en-US" sz="11500" dirty="0"/>
          </a:p>
        </p:txBody>
      </p:sp>
    </p:spTree>
    <p:extLst>
      <p:ext uri="{BB962C8B-B14F-4D97-AF65-F5344CB8AC3E}">
        <p14:creationId xmlns:p14="http://schemas.microsoft.com/office/powerpoint/2010/main" val="2333786884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自訂 2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811</TotalTime>
  <Words>542</Words>
  <Application>Microsoft Office PowerPoint</Application>
  <PresentationFormat>寬螢幕</PresentationFormat>
  <Paragraphs>50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新細明體</vt:lpstr>
      <vt:lpstr>標楷體</vt:lpstr>
      <vt:lpstr>Arial</vt:lpstr>
      <vt:lpstr>Calibri</vt:lpstr>
      <vt:lpstr>Times New Roman</vt:lpstr>
      <vt:lpstr>Wingdings 3</vt:lpstr>
      <vt:lpstr>多面向</vt:lpstr>
      <vt:lpstr>「校務研究專案委託計畫」</vt:lpstr>
      <vt:lpstr>計畫緣由</vt:lpstr>
      <vt:lpstr>計畫緣由</vt:lpstr>
      <vt:lpstr>本計畫研究目的</vt:lpstr>
      <vt:lpstr>研究工具與資料處理</vt:lpstr>
      <vt:lpstr>具體研究目標</vt:lpstr>
      <vt:lpstr>對校務政策之貢獻度-實務課程設計</vt:lpstr>
      <vt:lpstr>解決方法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FalconK Wu</cp:lastModifiedBy>
  <cp:revision>88</cp:revision>
  <dcterms:created xsi:type="dcterms:W3CDTF">2017-11-16T06:41:23Z</dcterms:created>
  <dcterms:modified xsi:type="dcterms:W3CDTF">2019-04-23T02:28:32Z</dcterms:modified>
</cp:coreProperties>
</file>