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
  </p:notesMasterIdLst>
  <p:sldIdLst>
    <p:sldId id="256" r:id="rId2"/>
    <p:sldId id="369" r:id="rId3"/>
    <p:sldId id="370" r:id="rId4"/>
    <p:sldId id="259" r:id="rId5"/>
    <p:sldId id="266" r:id="rId6"/>
    <p:sldId id="265" r:id="rId7"/>
    <p:sldId id="371" r:id="rId8"/>
    <p:sldId id="368"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6B4"/>
    <a:srgbClr val="FE9B58"/>
    <a:srgbClr val="F5EBEB"/>
    <a:srgbClr val="9C5252"/>
    <a:srgbClr val="FFEDE8"/>
    <a:srgbClr val="C00000"/>
    <a:srgbClr val="39AD73"/>
    <a:srgbClr val="CEFED8"/>
    <a:srgbClr val="FF9900"/>
    <a:srgbClr val="FFE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rgbClr val="F6816A"/>
              </a:solidFill>
            </c:spPr>
          </c:dPt>
          <c:dPt>
            <c:idx val="1"/>
            <c:bubble3D val="0"/>
            <c:spPr>
              <a:solidFill>
                <a:schemeClr val="tx2"/>
              </a:solidFill>
            </c:spPr>
          </c:dPt>
          <c:dPt>
            <c:idx val="2"/>
            <c:bubble3D val="0"/>
            <c:spPr>
              <a:solidFill>
                <a:srgbClr val="FCE11C"/>
              </a:solidFill>
            </c:spPr>
          </c:dPt>
          <c:dLbls>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工作表1!$A$2:$A$4</c:f>
              <c:strCache>
                <c:ptCount val="3"/>
                <c:pt idx="0">
                  <c:v>目前非就業中</c:v>
                </c:pt>
                <c:pt idx="1">
                  <c:v>全職工作</c:v>
                </c:pt>
                <c:pt idx="2">
                  <c:v>部分工時</c:v>
                </c:pt>
              </c:strCache>
            </c:strRef>
          </c:cat>
          <c:val>
            <c:numRef>
              <c:f>工作表1!$B$2:$B$4</c:f>
              <c:numCache>
                <c:formatCode>General</c:formatCode>
                <c:ptCount val="3"/>
                <c:pt idx="0">
                  <c:v>1256</c:v>
                </c:pt>
                <c:pt idx="1">
                  <c:v>1519</c:v>
                </c:pt>
                <c:pt idx="2">
                  <c:v>71</c:v>
                </c:pt>
              </c:numCache>
            </c:numRef>
          </c:val>
        </c:ser>
        <c:ser>
          <c:idx val="1"/>
          <c:order val="1"/>
          <c:tx>
            <c:strRef>
              <c:f>工作表1!$C$1</c:f>
              <c:strCache>
                <c:ptCount val="1"/>
                <c:pt idx="0">
                  <c:v>百分比</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工作表1!$A$2:$A$4</c:f>
              <c:strCache>
                <c:ptCount val="3"/>
                <c:pt idx="0">
                  <c:v>目前非就業中</c:v>
                </c:pt>
                <c:pt idx="1">
                  <c:v>全職工作</c:v>
                </c:pt>
                <c:pt idx="2">
                  <c:v>部分工時</c:v>
                </c:pt>
              </c:strCache>
            </c:strRef>
          </c:cat>
          <c:val>
            <c:numRef>
              <c:f>工作表1!$C$2:$C$4</c:f>
              <c:numCache>
                <c:formatCode>0.00%</c:formatCode>
                <c:ptCount val="3"/>
                <c:pt idx="0">
                  <c:v>0.44130000000000003</c:v>
                </c:pt>
                <c:pt idx="1">
                  <c:v>0.53369999999999995</c:v>
                </c:pt>
                <c:pt idx="2">
                  <c:v>2.4899999999999999E-2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tx2"/>
              </a:solidFill>
            </c:spPr>
          </c:dPt>
          <c:dPt>
            <c:idx val="1"/>
            <c:bubble3D val="0"/>
            <c:spPr>
              <a:solidFill>
                <a:srgbClr val="F6816A"/>
              </a:solidFill>
            </c:spPr>
          </c:dPt>
          <c:dPt>
            <c:idx val="2"/>
            <c:bubble3D val="0"/>
            <c:spPr>
              <a:solidFill>
                <a:srgbClr val="FCE11C"/>
              </a:solidFill>
            </c:spPr>
          </c:dPt>
          <c:dLbls>
            <c:dLbl>
              <c:idx val="3"/>
              <c:layout/>
              <c:tx>
                <c:rich>
                  <a:bodyPr/>
                  <a:lstStyle/>
                  <a:p>
                    <a:r>
                      <a:rPr lang="zh-TW" altLang="en-US" dirty="0"/>
                      <a:t>家管</a:t>
                    </a:r>
                    <a:r>
                      <a:rPr lang="en-US" altLang="zh-TW" dirty="0"/>
                      <a:t>/</a:t>
                    </a:r>
                    <a:r>
                      <a:rPr lang="zh-TW" altLang="en-US" dirty="0"/>
                      <a:t>料理家務者</a:t>
                    </a:r>
                    <a:r>
                      <a:rPr lang="zh-TW" altLang="en-US"/>
                      <a:t>
</a:t>
                    </a:r>
                    <a:r>
                      <a:rPr lang="en-US" altLang="zh-TW" smtClean="0"/>
                      <a:t>0.38%</a:t>
                    </a:r>
                    <a:endParaRPr lang="zh-TW" alt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工作表1!$A$2:$A$5</c:f>
              <c:strCache>
                <c:ptCount val="4"/>
                <c:pt idx="0">
                  <c:v>全職工作</c:v>
                </c:pt>
                <c:pt idx="1">
                  <c:v>目前非就業中</c:v>
                </c:pt>
                <c:pt idx="2">
                  <c:v>部分工時</c:v>
                </c:pt>
                <c:pt idx="3">
                  <c:v>家管/料理家務者</c:v>
                </c:pt>
              </c:strCache>
            </c:strRef>
          </c:cat>
          <c:val>
            <c:numRef>
              <c:f>工作表1!$B$2:$B$5</c:f>
              <c:numCache>
                <c:formatCode>General</c:formatCode>
                <c:ptCount val="4"/>
                <c:pt idx="0">
                  <c:v>1994</c:v>
                </c:pt>
                <c:pt idx="1">
                  <c:v>569</c:v>
                </c:pt>
                <c:pt idx="2">
                  <c:v>57</c:v>
                </c:pt>
                <c:pt idx="3">
                  <c:v>10</c:v>
                </c:pt>
              </c:numCache>
            </c:numRef>
          </c:val>
        </c:ser>
        <c:ser>
          <c:idx val="1"/>
          <c:order val="1"/>
          <c:tx>
            <c:strRef>
              <c:f>工作表1!$C$1</c:f>
              <c:strCache>
                <c:ptCount val="1"/>
                <c:pt idx="0">
                  <c:v>百分比</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工作表1!$A$2:$A$5</c:f>
              <c:strCache>
                <c:ptCount val="4"/>
                <c:pt idx="0">
                  <c:v>全職工作</c:v>
                </c:pt>
                <c:pt idx="1">
                  <c:v>目前非就業中</c:v>
                </c:pt>
                <c:pt idx="2">
                  <c:v>部分工時</c:v>
                </c:pt>
                <c:pt idx="3">
                  <c:v>家管/料理家務者</c:v>
                </c:pt>
              </c:strCache>
            </c:strRef>
          </c:cat>
          <c:val>
            <c:numRef>
              <c:f>工作表1!$C$2:$C$5</c:f>
              <c:numCache>
                <c:formatCode>0.00%</c:formatCode>
                <c:ptCount val="4"/>
                <c:pt idx="0">
                  <c:v>0.75819999999999999</c:v>
                </c:pt>
                <c:pt idx="1">
                  <c:v>0.21629999999999999</c:v>
                </c:pt>
                <c:pt idx="2">
                  <c:v>2.1700000000000001E-2</c:v>
                </c:pt>
                <c:pt idx="3">
                  <c:v>3.8E-3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人數</c:v>
                </c:pt>
              </c:strCache>
            </c:strRef>
          </c:tx>
          <c:dPt>
            <c:idx val="0"/>
            <c:bubble3D val="0"/>
            <c:spPr>
              <a:solidFill>
                <a:schemeClr val="tx2"/>
              </a:solidFill>
            </c:spPr>
          </c:dPt>
          <c:dPt>
            <c:idx val="1"/>
            <c:bubble3D val="0"/>
            <c:spPr>
              <a:solidFill>
                <a:srgbClr val="F6816A"/>
              </a:solidFill>
            </c:spPr>
          </c:dPt>
          <c:dPt>
            <c:idx val="2"/>
            <c:bubble3D val="0"/>
            <c:spPr>
              <a:solidFill>
                <a:srgbClr val="FCE11C"/>
              </a:solidFill>
            </c:spPr>
          </c:dPt>
          <c:dLbls>
            <c:dLbl>
              <c:idx val="1"/>
              <c:layout/>
              <c:tx>
                <c:rich>
                  <a:bodyPr/>
                  <a:lstStyle/>
                  <a:p>
                    <a:r>
                      <a:rPr lang="zh-TW" altLang="en-US" sz="1400" dirty="0">
                        <a:latin typeface="Times New Roman" panose="02020603050405020304" pitchFamily="18" charset="0"/>
                        <a:cs typeface="Times New Roman" panose="02020603050405020304" pitchFamily="18" charset="0"/>
                      </a:rPr>
                      <a:t>目前非就業中</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9%</a:t>
                    </a:r>
                    <a:endParaRPr lang="zh-TW" alt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5574580571885679E-2"/>
                  <c:y val="1.0154678948231128E-2"/>
                </c:manualLayout>
              </c:layout>
              <c:tx>
                <c:rich>
                  <a:bodyPr/>
                  <a:lstStyle/>
                  <a:p>
                    <a:r>
                      <a:rPr lang="zh-TW" altLang="en-US" sz="1200" dirty="0">
                        <a:latin typeface="Times New Roman" panose="02020603050405020304" pitchFamily="18" charset="0"/>
                        <a:cs typeface="Times New Roman" panose="02020603050405020304" pitchFamily="18" charset="0"/>
                      </a:rPr>
                      <a:t>部分工時
</a:t>
                    </a:r>
                    <a:r>
                      <a:rPr lang="en-US" altLang="zh-TW" sz="1200" dirty="0">
                        <a:latin typeface="Times New Roman" panose="02020603050405020304" pitchFamily="18" charset="0"/>
                        <a:cs typeface="Times New Roman" panose="02020603050405020304" pitchFamily="18" charset="0"/>
                      </a:rPr>
                      <a:t>2%</a:t>
                    </a:r>
                    <a:endParaRPr lang="zh-TW" altLang="en-US"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工作表1!$A$2:$A$5</c:f>
              <c:strCache>
                <c:ptCount val="4"/>
                <c:pt idx="0">
                  <c:v>全職工作</c:v>
                </c:pt>
                <c:pt idx="1">
                  <c:v>目前非就業中</c:v>
                </c:pt>
                <c:pt idx="2">
                  <c:v>部分工時</c:v>
                </c:pt>
                <c:pt idx="3">
                  <c:v>家管/料理家務者</c:v>
                </c:pt>
              </c:strCache>
            </c:strRef>
          </c:cat>
          <c:val>
            <c:numRef>
              <c:f>工作表1!$B$2:$B$5</c:f>
              <c:numCache>
                <c:formatCode>General</c:formatCode>
                <c:ptCount val="4"/>
                <c:pt idx="0">
                  <c:v>2208</c:v>
                </c:pt>
                <c:pt idx="1">
                  <c:v>222</c:v>
                </c:pt>
                <c:pt idx="2">
                  <c:v>60</c:v>
                </c:pt>
                <c:pt idx="3">
                  <c:v>26</c:v>
                </c:pt>
              </c:numCache>
            </c:numRef>
          </c:val>
        </c:ser>
        <c:ser>
          <c:idx val="1"/>
          <c:order val="1"/>
          <c:tx>
            <c:strRef>
              <c:f>工作表1!$C$1</c:f>
              <c:strCache>
                <c:ptCount val="1"/>
                <c:pt idx="0">
                  <c:v>百分比</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工作表1!$A$2:$A$5</c:f>
              <c:strCache>
                <c:ptCount val="4"/>
                <c:pt idx="0">
                  <c:v>全職工作</c:v>
                </c:pt>
                <c:pt idx="1">
                  <c:v>目前非就業中</c:v>
                </c:pt>
                <c:pt idx="2">
                  <c:v>部分工時</c:v>
                </c:pt>
                <c:pt idx="3">
                  <c:v>家管/料理家務者</c:v>
                </c:pt>
              </c:strCache>
            </c:strRef>
          </c:cat>
          <c:val>
            <c:numRef>
              <c:f>工作表1!$C$2:$C$5</c:f>
              <c:numCache>
                <c:formatCode>0.00%</c:formatCode>
                <c:ptCount val="4"/>
                <c:pt idx="0">
                  <c:v>0.87760000000000005</c:v>
                </c:pt>
                <c:pt idx="1">
                  <c:v>8.8200000000000001E-2</c:v>
                </c:pt>
                <c:pt idx="2">
                  <c:v>2.3800000000000002E-2</c:v>
                </c:pt>
                <c:pt idx="3">
                  <c:v>1.03E-2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C0083-2B34-48EF-ACFB-89A681BF9BA9}" type="datetimeFigureOut">
              <a:rPr lang="zh-TW" altLang="en-US" smtClean="0"/>
              <a:t>2019/4/23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CEA00-4F46-4E98-84F1-842B99871BE3}" type="slidenum">
              <a:rPr lang="zh-TW" altLang="en-US" smtClean="0"/>
              <a:t>‹#›</a:t>
            </a:fld>
            <a:endParaRPr lang="zh-TW" altLang="en-US"/>
          </a:p>
        </p:txBody>
      </p:sp>
    </p:spTree>
    <p:extLst>
      <p:ext uri="{BB962C8B-B14F-4D97-AF65-F5344CB8AC3E}">
        <p14:creationId xmlns:p14="http://schemas.microsoft.com/office/powerpoint/2010/main" val="38729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群組 13"/>
          <p:cNvGrpSpPr/>
          <p:nvPr/>
        </p:nvGrpSpPr>
        <p:grpSpPr>
          <a:xfrm>
            <a:off x="0" y="0"/>
            <a:ext cx="9145311" cy="6858000"/>
            <a:chOff x="0" y="0"/>
            <a:chExt cx="12190572" cy="6858000"/>
          </a:xfrm>
        </p:grpSpPr>
        <p:sp>
          <p:nvSpPr>
            <p:cNvPr id="13" name="矩形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grpSp>
          <p:nvGrpSpPr>
            <p:cNvPr id="12" name="群組 11"/>
            <p:cNvGrpSpPr/>
            <p:nvPr/>
          </p:nvGrpSpPr>
          <p:grpSpPr>
            <a:xfrm>
              <a:off x="0" y="0"/>
              <a:ext cx="4742741" cy="6858000"/>
              <a:chOff x="0" y="0"/>
              <a:chExt cx="4742741" cy="6858000"/>
            </a:xfrm>
          </p:grpSpPr>
          <p:pic>
            <p:nvPicPr>
              <p:cNvPr id="9" name="圖片 8" descr="一堆書籍"/>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矩形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grpSp>
      </p:grpSp>
      <p:sp>
        <p:nvSpPr>
          <p:cNvPr id="2" name="標題 1"/>
          <p:cNvSpPr>
            <a:spLocks noGrp="1"/>
          </p:cNvSpPr>
          <p:nvPr>
            <p:ph type="ctrTitle"/>
          </p:nvPr>
        </p:nvSpPr>
        <p:spPr>
          <a:xfrm>
            <a:off x="3660463" y="1498602"/>
            <a:ext cx="5257800" cy="3298825"/>
          </a:xfrm>
        </p:spPr>
        <p:txBody>
          <a:bodyPr rtlCol="0">
            <a:normAutofit/>
          </a:bodyPr>
          <a:lstStyle>
            <a:lvl1pPr algn="l">
              <a:lnSpc>
                <a:spcPct val="90000"/>
              </a:lnSpc>
              <a:defRPr sz="5400" b="0" cap="none" spc="0" baseline="0">
                <a:ln w="0"/>
                <a:solidFill>
                  <a:schemeClr val="tx2"/>
                </a:solidFill>
                <a:effectLst/>
                <a:latin typeface="Microsoft JhengHei UI" panose="020B0604030504040204" pitchFamily="34" charset="-120"/>
                <a:ea typeface="Microsoft JhengHei UI" panose="020B0604030504040204" pitchFamily="34" charset="-120"/>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hasCustomPrompt="1"/>
          </p:nvPr>
        </p:nvSpPr>
        <p:spPr>
          <a:xfrm>
            <a:off x="3660463" y="4927600"/>
            <a:ext cx="5257800"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Microsoft JhengHei UI" panose="020B0604030504040204" pitchFamily="34" charset="-120"/>
                <a:ea typeface="Microsoft JhengHei UI" panose="020B0604030504040204" pitchFamily="34" charset="-12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zh-TW" altLang="en-US"/>
              <a:t>按一下以編輯母片副標題樣式</a:t>
            </a:r>
            <a:endParaRPr lang="zh-TW" altLang="en-US"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7" name="頁尾預留位置 6"/>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11" name="投影片編號預留位置 10"/>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hasCustomPrompt="1"/>
          </p:nvPr>
        </p:nvSpPr>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5" name="頁尾預留位置 4"/>
          <p:cNvSpPr>
            <a:spLocks noGrp="1"/>
          </p:cNvSpPr>
          <p:nvPr>
            <p:ph type="ftr" sz="quarter" idx="11"/>
          </p:nvPr>
        </p:nvSpPr>
        <p:spPr/>
        <p:txBody>
          <a:bodyPr rtlCol="0"/>
          <a:lstStyle/>
          <a:p>
            <a:endParaRPr lang="zh-TW" altLang="en-US"/>
          </a:p>
        </p:txBody>
      </p:sp>
      <p:sp>
        <p:nvSpPr>
          <p:cNvPr id="6" name="投影片編號預留位置 5"/>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1400" y="274639"/>
            <a:ext cx="1066800" cy="5897561"/>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hasCustomPrompt="1"/>
          </p:nvPr>
        </p:nvSpPr>
        <p:spPr>
          <a:xfrm>
            <a:off x="838200" y="274639"/>
            <a:ext cx="6400800" cy="5897561"/>
          </a:xfrm>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日期預留位置 3"/>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5" name="頁尾預留位置 4"/>
          <p:cNvSpPr>
            <a:spLocks noGrp="1"/>
          </p:cNvSpPr>
          <p:nvPr>
            <p:ph type="ftr" sz="quarter" idx="11"/>
          </p:nvPr>
        </p:nvSpPr>
        <p:spPr/>
        <p:txBody>
          <a:bodyPr rtlCol="0"/>
          <a:lstStyle/>
          <a:p>
            <a:endParaRPr lang="zh-TW" altLang="en-US"/>
          </a:p>
        </p:txBody>
      </p:sp>
      <p:sp>
        <p:nvSpPr>
          <p:cNvPr id="6" name="投影片編號預留位置 5"/>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smtClean="0"/>
              <a:t>按一下以編輯母片標題樣式</a:t>
            </a:r>
            <a:endParaRPr lang="zh-TW" altLang="en-US" dirty="0"/>
          </a:p>
        </p:txBody>
      </p:sp>
      <p:sp>
        <p:nvSpPr>
          <p:cNvPr id="3" name="內容預留位置 2"/>
          <p:cNvSpPr>
            <a:spLocks noGrp="1"/>
          </p:cNvSpPr>
          <p:nvPr>
            <p:ph idx="1" hasCustomPrompt="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vl6pPr>
              <a:defRPr/>
            </a:lvl6pPr>
            <a:lvl7pPr>
              <a:defRPr baseline="0"/>
            </a:lvl7pPr>
            <a:lvl8pPr>
              <a:defRPr baseline="0"/>
            </a:lvl8pPr>
            <a:lvl9pPr>
              <a:defRPr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群組 11"/>
          <p:cNvGrpSpPr/>
          <p:nvPr/>
        </p:nvGrpSpPr>
        <p:grpSpPr>
          <a:xfrm>
            <a:off x="1215" y="0"/>
            <a:ext cx="9144095" cy="6858000"/>
            <a:chOff x="1620" y="0"/>
            <a:chExt cx="12188952" cy="6858000"/>
          </a:xfrm>
        </p:grpSpPr>
        <p:sp>
          <p:nvSpPr>
            <p:cNvPr id="4" name="矩形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矩形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b="0" dirty="0">
                <a:solidFill>
                  <a:schemeClr val="tx2"/>
                </a:solidFill>
                <a:latin typeface="Microsoft JhengHei UI" panose="020B0604030504040204" pitchFamily="34" charset="-120"/>
                <a:ea typeface="Microsoft JhengHei UI" panose="020B0604030504040204" pitchFamily="34" charset="-120"/>
              </a:endParaRPr>
            </a:p>
          </p:txBody>
        </p:sp>
      </p:grpSp>
      <p:pic>
        <p:nvPicPr>
          <p:cNvPr id="5" name="圖片 4" descr="一堆書籍"/>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598" y="0"/>
            <a:ext cx="3444593" cy="6858000"/>
          </a:xfrm>
          <a:prstGeom prst="rect">
            <a:avLst/>
          </a:prstGeom>
        </p:spPr>
      </p:pic>
      <p:sp>
        <p:nvSpPr>
          <p:cNvPr id="7" name="標題 1"/>
          <p:cNvSpPr>
            <a:spLocks noGrp="1"/>
          </p:cNvSpPr>
          <p:nvPr>
            <p:ph type="ctrTitle"/>
          </p:nvPr>
        </p:nvSpPr>
        <p:spPr>
          <a:xfrm>
            <a:off x="177908" y="1498602"/>
            <a:ext cx="5257800" cy="3298825"/>
          </a:xfrm>
        </p:spPr>
        <p:txBody>
          <a:bodyPr rtlCol="0">
            <a:normAutofit/>
          </a:bodyPr>
          <a:lstStyle>
            <a:lvl1pPr algn="l">
              <a:lnSpc>
                <a:spcPct val="90000"/>
              </a:lnSpc>
              <a:defRPr sz="5400" b="0" cap="none" spc="0" baseline="0">
                <a:ln w="0"/>
                <a:solidFill>
                  <a:schemeClr val="tx2"/>
                </a:solidFill>
                <a:effectLst/>
                <a:latin typeface="Microsoft JhengHei UI" panose="020B0604030504040204" pitchFamily="34" charset="-120"/>
                <a:ea typeface="Microsoft JhengHei UI" panose="020B0604030504040204" pitchFamily="34" charset="-120"/>
              </a:defRPr>
            </a:lvl1pPr>
          </a:lstStyle>
          <a:p>
            <a:pPr rtl="0"/>
            <a:r>
              <a:rPr lang="zh-TW" altLang="en-US" smtClean="0"/>
              <a:t>按一下以編輯母片標題樣式</a:t>
            </a:r>
            <a:endParaRPr lang="zh-TW" altLang="en-US" dirty="0"/>
          </a:p>
        </p:txBody>
      </p:sp>
      <p:sp>
        <p:nvSpPr>
          <p:cNvPr id="8" name="副標題 2"/>
          <p:cNvSpPr>
            <a:spLocks noGrp="1"/>
          </p:cNvSpPr>
          <p:nvPr>
            <p:ph type="subTitle" idx="1" hasCustomPrompt="1"/>
          </p:nvPr>
        </p:nvSpPr>
        <p:spPr>
          <a:xfrm>
            <a:off x="177908" y="4927600"/>
            <a:ext cx="5257800" cy="1244600"/>
          </a:xfrm>
        </p:spPr>
        <p:txBody>
          <a:bodyPr rtlCol="0">
            <a:normAutofit/>
          </a:bodyPr>
          <a:lstStyle>
            <a:lvl1pPr marL="0" indent="0" algn="l">
              <a:spcBef>
                <a:spcPts val="0"/>
              </a:spcBef>
              <a:buNone/>
              <a:defRPr sz="2800" b="0" cap="none" spc="0">
                <a:ln w="0"/>
                <a:solidFill>
                  <a:schemeClr val="accent2">
                    <a:lumMod val="50000"/>
                  </a:schemeClr>
                </a:solidFill>
                <a:effectLst/>
                <a:latin typeface="Microsoft JhengHei UI" panose="020B0604030504040204" pitchFamily="34" charset="-120"/>
                <a:ea typeface="Microsoft JhengHei UI" panose="020B0604030504040204" pitchFamily="34" charset="-12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zh-TW" altLang="en-US"/>
              <a:t>按一下以編輯母片副標題樣式</a:t>
            </a:r>
            <a:endParaRPr lang="zh-TW" altLang="en-US" dirty="0"/>
          </a:p>
        </p:txBody>
      </p:sp>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9" name="投影片編號預留位置 8"/>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hasCustomPrompt="1"/>
          </p:nvPr>
        </p:nvSpPr>
        <p:spPr>
          <a:xfrm>
            <a:off x="838200" y="1701800"/>
            <a:ext cx="3733800"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p>
          <a:p>
            <a:pPr lvl="8" rtl="0"/>
            <a:endParaRPr lang="zh-TW" altLang="en-US" dirty="0"/>
          </a:p>
        </p:txBody>
      </p:sp>
      <p:sp>
        <p:nvSpPr>
          <p:cNvPr id="4" name="內容預留位置 3"/>
          <p:cNvSpPr>
            <a:spLocks noGrp="1"/>
          </p:cNvSpPr>
          <p:nvPr>
            <p:ph sz="half" idx="2" hasCustomPrompt="1"/>
          </p:nvPr>
        </p:nvSpPr>
        <p:spPr>
          <a:xfrm>
            <a:off x="4724400" y="1701800"/>
            <a:ext cx="3733800"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日期預留位置 4"/>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6" name="頁尾預留位置 5"/>
          <p:cNvSpPr>
            <a:spLocks noGrp="1"/>
          </p:cNvSpPr>
          <p:nvPr>
            <p:ph type="ftr" sz="quarter" idx="11"/>
          </p:nvPr>
        </p:nvSpPr>
        <p:spPr/>
        <p:txBody>
          <a:bodyPr rtlCol="0"/>
          <a:lstStyle/>
          <a:p>
            <a:endParaRPr lang="zh-TW" altLang="en-US"/>
          </a:p>
        </p:txBody>
      </p:sp>
      <p:sp>
        <p:nvSpPr>
          <p:cNvPr id="7" name="投影片編號預留位置 6"/>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hasCustomPrompt="1"/>
          </p:nvPr>
        </p:nvSpPr>
        <p:spPr>
          <a:xfrm>
            <a:off x="841249" y="1608836"/>
            <a:ext cx="3730752"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zh-TW" altLang="en-US"/>
              <a:t>按一下以編輯母片文字樣式</a:t>
            </a:r>
            <a:endParaRPr lang="zh-TW" altLang="en-US" dirty="0"/>
          </a:p>
        </p:txBody>
      </p:sp>
      <p:sp>
        <p:nvSpPr>
          <p:cNvPr id="4" name="內容預留位置 3"/>
          <p:cNvSpPr>
            <a:spLocks noGrp="1"/>
          </p:cNvSpPr>
          <p:nvPr>
            <p:ph sz="half" idx="2" hasCustomPrompt="1"/>
          </p:nvPr>
        </p:nvSpPr>
        <p:spPr>
          <a:xfrm>
            <a:off x="838200" y="2209800"/>
            <a:ext cx="3733800"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hasCustomPrompt="1"/>
          </p:nvPr>
        </p:nvSpPr>
        <p:spPr>
          <a:xfrm>
            <a:off x="4727448" y="1608836"/>
            <a:ext cx="3730752"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zh-TW" altLang="en-US"/>
              <a:t>按一下以編輯母片文字樣式</a:t>
            </a:r>
            <a:endParaRPr lang="zh-TW" altLang="en-US" dirty="0"/>
          </a:p>
        </p:txBody>
      </p:sp>
      <p:sp>
        <p:nvSpPr>
          <p:cNvPr id="6" name="內容預留位置 5"/>
          <p:cNvSpPr>
            <a:spLocks noGrp="1"/>
          </p:cNvSpPr>
          <p:nvPr>
            <p:ph sz="quarter" idx="4" hasCustomPrompt="1"/>
          </p:nvPr>
        </p:nvSpPr>
        <p:spPr>
          <a:xfrm>
            <a:off x="4724400" y="2209800"/>
            <a:ext cx="3733800"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7" name="日期預留位置 6"/>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8" name="頁尾預留位置 7"/>
          <p:cNvSpPr>
            <a:spLocks noGrp="1"/>
          </p:cNvSpPr>
          <p:nvPr>
            <p:ph type="ftr" sz="quarter" idx="11"/>
          </p:nvPr>
        </p:nvSpPr>
        <p:spPr/>
        <p:txBody>
          <a:bodyPr rtlCol="0"/>
          <a:lstStyle/>
          <a:p>
            <a:endParaRPr lang="zh-TW" altLang="en-US"/>
          </a:p>
        </p:txBody>
      </p:sp>
      <p:sp>
        <p:nvSpPr>
          <p:cNvPr id="9" name="投影片編號預留位置 8"/>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4" name="頁尾預留位置 3"/>
          <p:cNvSpPr>
            <a:spLocks noGrp="1"/>
          </p:cNvSpPr>
          <p:nvPr>
            <p:ph type="ftr" sz="quarter" idx="11"/>
          </p:nvPr>
        </p:nvSpPr>
        <p:spPr/>
        <p:txBody>
          <a:bodyPr rtlCol="0"/>
          <a:lstStyle/>
          <a:p>
            <a:endParaRPr lang="zh-TW" altLang="en-US"/>
          </a:p>
        </p:txBody>
      </p:sp>
      <p:sp>
        <p:nvSpPr>
          <p:cNvPr id="5" name="投影片編號預留位置 4"/>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5BBEAD13-0566-4C6C-97E7-55F17F24B09F}" type="datetimeFigureOut">
              <a:rPr lang="zh-TW" altLang="en-US" smtClean="0"/>
              <a:t>2019/4/23</a:t>
            </a:fld>
            <a:endParaRPr lang="zh-TW" altLang="en-US"/>
          </a:p>
        </p:txBody>
      </p:sp>
      <p:sp>
        <p:nvSpPr>
          <p:cNvPr id="3" name="頁尾預留位置 2"/>
          <p:cNvSpPr>
            <a:spLocks noGrp="1"/>
          </p:cNvSpPr>
          <p:nvPr>
            <p:ph type="ftr" sz="quarter" idx="11"/>
          </p:nvPr>
        </p:nvSpPr>
        <p:spPr/>
        <p:txBody>
          <a:bodyPr rtlCol="0"/>
          <a:lstStyle/>
          <a:p>
            <a:endParaRPr lang="zh-TW" altLang="en-US"/>
          </a:p>
        </p:txBody>
      </p:sp>
      <p:sp>
        <p:nvSpPr>
          <p:cNvPr id="4" name="投影片編號預留位置 3"/>
          <p:cNvSpPr>
            <a:spLocks noGrp="1"/>
          </p:cNvSpPr>
          <p:nvPr>
            <p:ph type="sldNum" sz="quarter" idx="12"/>
          </p:nvPr>
        </p:nvSpPr>
        <p:spPr/>
        <p:txBody>
          <a:bodyPr rtlCol="0"/>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41798" y="1701800"/>
            <a:ext cx="2514600" cy="2844800"/>
          </a:xfrm>
        </p:spPr>
        <p:txBody>
          <a:bodyPr rtlCol="0" anchor="b">
            <a:normAutofit/>
          </a:bodyPr>
          <a:lstStyle>
            <a:lvl1pPr algn="l">
              <a:defRPr sz="2000" b="1">
                <a:effectLst/>
                <a:latin typeface="Microsoft JhengHei UI" panose="020B0604030504040204" pitchFamily="34" charset="-120"/>
                <a:ea typeface="Microsoft JhengHei UI" panose="020B0604030504040204" pitchFamily="34" charset="-120"/>
              </a:defRPr>
            </a:lvl1pPr>
          </a:lstStyle>
          <a:p>
            <a:pPr rtl="0"/>
            <a:r>
              <a:rPr lang="zh-TW" altLang="en-US" smtClean="0"/>
              <a:t>按一下以編輯母片標題樣式</a:t>
            </a:r>
            <a:endParaRPr lang="zh-TW" altLang="en-US" dirty="0"/>
          </a:p>
        </p:txBody>
      </p:sp>
      <p:sp>
        <p:nvSpPr>
          <p:cNvPr id="3" name="內容預留位置 2"/>
          <p:cNvSpPr>
            <a:spLocks noGrp="1"/>
          </p:cNvSpPr>
          <p:nvPr>
            <p:ph idx="1" hasCustomPrompt="1"/>
          </p:nvPr>
        </p:nvSpPr>
        <p:spPr>
          <a:xfrm>
            <a:off x="3352800" y="482600"/>
            <a:ext cx="5105400" cy="5892800"/>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800">
                <a:latin typeface="Microsoft JhengHei UI" panose="020B0604030504040204" pitchFamily="34" charset="-120"/>
                <a:ea typeface="Microsoft JhengHei UI" panose="020B0604030504040204" pitchFamily="34" charset="-120"/>
              </a:defRPr>
            </a:lvl4pPr>
            <a:lvl5pPr>
              <a:defRPr sz="1800">
                <a:latin typeface="Microsoft JhengHei UI" panose="020B0604030504040204" pitchFamily="34" charset="-120"/>
                <a:ea typeface="Microsoft JhengHei UI" panose="020B0604030504040204" pitchFamily="34" charset="-120"/>
              </a:defRPr>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hasCustomPrompt="1"/>
          </p:nvPr>
        </p:nvSpPr>
        <p:spPr>
          <a:xfrm>
            <a:off x="341798" y="4648200"/>
            <a:ext cx="2514600" cy="1727200"/>
          </a:xfrm>
        </p:spPr>
        <p:txBody>
          <a:bodyPr rtlCol="0">
            <a:normAutofit/>
          </a:bodyPr>
          <a:lstStyle>
            <a:lvl1pPr marL="0" indent="0">
              <a:spcBef>
                <a:spcPts val="1200"/>
              </a:spcBef>
              <a:buNone/>
              <a:defRPr sz="1600">
                <a:latin typeface="Microsoft JhengHei UI" panose="020B0604030504040204" pitchFamily="34" charset="-120"/>
                <a:ea typeface="Microsoft JhengHei UI" panose="020B0604030504040204" pitchFamily="34" charset="-12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zh-TW" altLang="en-US"/>
              <a:t>按一下以編輯母片文字樣式</a:t>
            </a:r>
            <a:endParaRPr lang="zh-TW" altLang="en-US"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1828800" y="4800600"/>
            <a:ext cx="5486400" cy="762000"/>
          </a:xfrm>
        </p:spPr>
        <p:txBody>
          <a:bodyPr rtlCol="0" anchor="b">
            <a:normAutofit/>
          </a:bodyPr>
          <a:lstStyle>
            <a:lvl1pPr algn="l">
              <a:defRPr sz="2000" b="1">
                <a:effectLst/>
                <a:latin typeface="Microsoft JhengHei UI" panose="020B0604030504040204" pitchFamily="34" charset="-120"/>
                <a:ea typeface="Microsoft JhengHei UI" panose="020B0604030504040204" pitchFamily="34" charset="-120"/>
              </a:defRPr>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1828800" y="279402"/>
            <a:ext cx="5486400" cy="4448175"/>
          </a:xfrm>
        </p:spPr>
        <p:txBody>
          <a:bodyPr rtlCol="0">
            <a:normAutofit/>
          </a:bodyPr>
          <a:lstStyle>
            <a:lvl1pPr marL="0" indent="0">
              <a:buNone/>
              <a:defRPr sz="2800">
                <a:latin typeface="Microsoft JhengHei UI" panose="020B0604030504040204" pitchFamily="34" charset="-120"/>
                <a:ea typeface="Microsoft JhengHei UI" panose="020B0604030504040204" pitchFamily="34" charset="-12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hasCustomPrompt="1"/>
          </p:nvPr>
        </p:nvSpPr>
        <p:spPr>
          <a:xfrm>
            <a:off x="1828800" y="5562600"/>
            <a:ext cx="5486400" cy="812800"/>
          </a:xfrm>
        </p:spPr>
        <p:txBody>
          <a:bodyPr rtlCol="0">
            <a:normAutofit/>
          </a:bodyPr>
          <a:lstStyle>
            <a:lvl1pPr marL="0" indent="0">
              <a:spcBef>
                <a:spcPts val="0"/>
              </a:spcBef>
              <a:buNone/>
              <a:defRPr sz="1600">
                <a:latin typeface="Microsoft JhengHei UI" panose="020B0604030504040204" pitchFamily="34" charset="-120"/>
                <a:ea typeface="Microsoft JhengHei UI" panose="020B0604030504040204" pitchFamily="34" charset="-120"/>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zh-TW" altLang="en-US" dirty="0"/>
              <a:t>按一下以編輯母片文字樣式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群組 6"/>
          <p:cNvGrpSpPr/>
          <p:nvPr/>
        </p:nvGrpSpPr>
        <p:grpSpPr>
          <a:xfrm>
            <a:off x="1215" y="0"/>
            <a:ext cx="9144095" cy="6858000"/>
            <a:chOff x="1620" y="0"/>
            <a:chExt cx="12188952" cy="6858000"/>
          </a:xfrm>
        </p:grpSpPr>
        <p:sp>
          <p:nvSpPr>
            <p:cNvPr id="10" name="矩形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dirty="0">
                <a:latin typeface="Microsoft JhengHei UI" panose="020B0604030504040204" pitchFamily="34" charset="-120"/>
                <a:ea typeface="Microsoft JhengHei UI" panose="020B0604030504040204" pitchFamily="34" charset="-120"/>
              </a:endParaRPr>
            </a:p>
          </p:txBody>
        </p:sp>
      </p:grpSp>
      <p:sp>
        <p:nvSpPr>
          <p:cNvPr id="2" name="標題預留位置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schemeClr>
                </a:solidFill>
                <a:latin typeface="Microsoft JhengHei UI" panose="020B0604030504040204" pitchFamily="34" charset="-120"/>
                <a:ea typeface="Microsoft JhengHei UI" panose="020B0604030504040204" pitchFamily="34" charset="-120"/>
              </a:defRPr>
            </a:lvl1pPr>
          </a:lstStyle>
          <a:p>
            <a:fld id="{5BBEAD13-0566-4C6C-97E7-55F17F24B09F}" type="datetimeFigureOut">
              <a:rPr lang="zh-TW" altLang="en-US" smtClean="0"/>
              <a:t>2019/4/23</a:t>
            </a:fld>
            <a:endParaRPr lang="zh-TW" altLang="en-US"/>
          </a:p>
        </p:txBody>
      </p:sp>
      <p:sp>
        <p:nvSpPr>
          <p:cNvPr id="5" name="頁尾預留位置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6" name="投影片編號預留位置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schemeClr>
                </a:solidFill>
                <a:latin typeface="Microsoft JhengHei UI" panose="020B0604030504040204" pitchFamily="34" charset="-120"/>
                <a:ea typeface="Microsoft JhengHei UI" panose="020B0604030504040204" pitchFamily="34" charset="-120"/>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4216" y="908720"/>
            <a:ext cx="5257800" cy="3298825"/>
          </a:xfrm>
        </p:spPr>
        <p:txBody>
          <a:bodyPr>
            <a:normAutofit/>
          </a:bodyPr>
          <a:lstStyle/>
          <a:p>
            <a:r>
              <a:rPr lang="zh-TW" altLang="en-US" sz="4400" b="1" dirty="0" smtClean="0">
                <a:latin typeface="Adobe 繁黑體 Std B" pitchFamily="34" charset="-120"/>
                <a:ea typeface="Adobe 繁黑體 Std B" pitchFamily="34" charset="-120"/>
              </a:rPr>
              <a:t>畢業生就業流向與薪資分析</a:t>
            </a:r>
            <a:endParaRPr lang="zh-TW" altLang="en-US" sz="4400" b="1" dirty="0">
              <a:latin typeface="Adobe 繁黑體 Std B" pitchFamily="34" charset="-120"/>
              <a:ea typeface="Adobe 繁黑體 Std B" pitchFamily="34" charset="-120"/>
            </a:endParaRPr>
          </a:p>
        </p:txBody>
      </p:sp>
      <p:sp>
        <p:nvSpPr>
          <p:cNvPr id="3" name="副標題 2"/>
          <p:cNvSpPr>
            <a:spLocks noGrp="1"/>
          </p:cNvSpPr>
          <p:nvPr>
            <p:ph type="subTitle" idx="1"/>
          </p:nvPr>
        </p:nvSpPr>
        <p:spPr/>
        <p:txBody>
          <a:bodyPr/>
          <a:lstStyle/>
          <a:p>
            <a:r>
              <a:rPr lang="zh-TW" altLang="en-US" sz="2400" dirty="0">
                <a:solidFill>
                  <a:schemeClr val="accent2">
                    <a:lumMod val="75000"/>
                  </a:schemeClr>
                </a:solidFill>
                <a:latin typeface="Adobe 繁黑體 Std B" pitchFamily="34" charset="-120"/>
                <a:ea typeface="Adobe 繁黑體 Std B" pitchFamily="34" charset="-120"/>
              </a:rPr>
              <a:t>大專校院</a:t>
            </a:r>
            <a:r>
              <a:rPr lang="zh-TW" altLang="en-US" sz="2400" dirty="0" smtClean="0">
                <a:solidFill>
                  <a:schemeClr val="accent2">
                    <a:lumMod val="75000"/>
                  </a:schemeClr>
                </a:solidFill>
                <a:latin typeface="Adobe 繁黑體 Std B" pitchFamily="34" charset="-120"/>
                <a:ea typeface="Adobe 繁黑體 Std B" pitchFamily="34" charset="-120"/>
              </a:rPr>
              <a:t>畢業滿</a:t>
            </a:r>
            <a:r>
              <a:rPr lang="en-US" altLang="zh-TW" sz="2400" dirty="0">
                <a:solidFill>
                  <a:schemeClr val="accent2">
                    <a:lumMod val="75000"/>
                  </a:schemeClr>
                </a:solidFill>
                <a:latin typeface="Adobe 繁黑體 Std B" pitchFamily="34" charset="-120"/>
                <a:ea typeface="Adobe 繁黑體 Std B" pitchFamily="34" charset="-120"/>
              </a:rPr>
              <a:t>1</a:t>
            </a:r>
            <a:r>
              <a:rPr lang="zh-TW" altLang="en-US" sz="2400" dirty="0">
                <a:solidFill>
                  <a:schemeClr val="accent2">
                    <a:lumMod val="75000"/>
                  </a:schemeClr>
                </a:solidFill>
                <a:latin typeface="Adobe 繁黑體 Std B" pitchFamily="34" charset="-120"/>
                <a:ea typeface="Adobe 繁黑體 Std B" pitchFamily="34" charset="-120"/>
              </a:rPr>
              <a:t>年、滿</a:t>
            </a:r>
            <a:r>
              <a:rPr lang="en-US" altLang="zh-TW" sz="2400" dirty="0">
                <a:solidFill>
                  <a:schemeClr val="accent2">
                    <a:lumMod val="75000"/>
                  </a:schemeClr>
                </a:solidFill>
                <a:latin typeface="Adobe 繁黑體 Std B" pitchFamily="34" charset="-120"/>
                <a:ea typeface="Adobe 繁黑體 Std B" pitchFamily="34" charset="-120"/>
              </a:rPr>
              <a:t>3</a:t>
            </a:r>
            <a:r>
              <a:rPr lang="zh-TW" altLang="en-US" sz="2400" dirty="0">
                <a:solidFill>
                  <a:schemeClr val="accent2">
                    <a:lumMod val="75000"/>
                  </a:schemeClr>
                </a:solidFill>
                <a:latin typeface="Adobe 繁黑體 Std B" pitchFamily="34" charset="-120"/>
                <a:ea typeface="Adobe 繁黑體 Std B" pitchFamily="34" charset="-120"/>
              </a:rPr>
              <a:t>年及滿</a:t>
            </a:r>
            <a:r>
              <a:rPr lang="en-US" altLang="zh-TW" sz="2400" dirty="0">
                <a:solidFill>
                  <a:schemeClr val="accent2">
                    <a:lumMod val="75000"/>
                  </a:schemeClr>
                </a:solidFill>
                <a:latin typeface="Adobe 繁黑體 Std B" pitchFamily="34" charset="-120"/>
                <a:ea typeface="Adobe 繁黑體 Std B" pitchFamily="34" charset="-120"/>
              </a:rPr>
              <a:t>5</a:t>
            </a:r>
            <a:r>
              <a:rPr lang="zh-TW" altLang="en-US" sz="2400" dirty="0">
                <a:solidFill>
                  <a:schemeClr val="accent2">
                    <a:lumMod val="75000"/>
                  </a:schemeClr>
                </a:solidFill>
                <a:latin typeface="Adobe 繁黑體 Std B" pitchFamily="34" charset="-120"/>
                <a:ea typeface="Adobe 繁黑體 Std B" pitchFamily="34" charset="-120"/>
              </a:rPr>
              <a:t>年畢業生流向追蹤</a:t>
            </a:r>
          </a:p>
          <a:p>
            <a:endParaRPr lang="zh-TW" altLang="en-US" dirty="0"/>
          </a:p>
        </p:txBody>
      </p:sp>
      <p:sp>
        <p:nvSpPr>
          <p:cNvPr id="4" name="矩形 3"/>
          <p:cNvSpPr/>
          <p:nvPr/>
        </p:nvSpPr>
        <p:spPr>
          <a:xfrm>
            <a:off x="4011406" y="6302373"/>
            <a:ext cx="5132594" cy="369332"/>
          </a:xfrm>
          <a:prstGeom prst="rect">
            <a:avLst/>
          </a:prstGeom>
        </p:spPr>
        <p:txBody>
          <a:bodyPr wrap="square">
            <a:spAutoFit/>
          </a:bodyPr>
          <a:lstStyle/>
          <a:p>
            <a:pPr>
              <a:spcBef>
                <a:spcPts val="1800"/>
              </a:spcBef>
              <a:spcAft>
                <a:spcPts val="0"/>
              </a:spcAft>
            </a:pPr>
            <a:r>
              <a:rPr lang="zh-TW" altLang="zh-TW" kern="0" dirty="0">
                <a:solidFill>
                  <a:schemeClr val="bg1"/>
                </a:solidFill>
                <a:latin typeface="Times New Roman" panose="02020603050405020304" pitchFamily="18" charset="0"/>
                <a:ea typeface="標楷體" panose="03000509000000000000" pitchFamily="65" charset="-120"/>
                <a:cs typeface="標楷體" panose="03000509000000000000" pitchFamily="65" charset="-120"/>
              </a:rPr>
              <a:t>計畫主持人：資訊管理學系林冠成 教授兼系主任 </a:t>
            </a:r>
            <a:endParaRPr lang="zh-TW" altLang="zh-TW" sz="1400" kern="1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22117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研究目的</a:t>
            </a:r>
            <a:endParaRPr lang="zh-TW" altLang="en-US" dirty="0"/>
          </a:p>
        </p:txBody>
      </p:sp>
      <p:sp>
        <p:nvSpPr>
          <p:cNvPr id="3" name="內容版面配置區 2"/>
          <p:cNvSpPr>
            <a:spLocks noGrp="1"/>
          </p:cNvSpPr>
          <p:nvPr>
            <p:ph idx="1"/>
          </p:nvPr>
        </p:nvSpPr>
        <p:spPr/>
        <p:txBody>
          <a:bodyPr/>
          <a:lstStyle/>
          <a:p>
            <a:r>
              <a:rPr lang="zh-TW" altLang="zh-TW" dirty="0"/>
              <a:t>畢業生就業率與建置完善弱勢學生機制一直是各大學討論的熱門議題，為了有效的聚焦議題，達成本校教育目標及實現學校願景，本研究透過校方建置畢業流向追蹤系統及校務資料庫等資料，從學生畢業流向及學生背景資料，運用資料探勘技術，深入分析與探討學生就業狀況與弱勢生分析，並提出相關建議進而提升本校永續競爭力</a:t>
            </a:r>
            <a:r>
              <a:rPr lang="zh-TW" altLang="zh-TW" dirty="0" smtClean="0"/>
              <a:t>。</a:t>
            </a:r>
            <a:endParaRPr lang="zh-TW" altLang="zh-TW" dirty="0"/>
          </a:p>
        </p:txBody>
      </p:sp>
    </p:spTree>
    <p:extLst>
      <p:ext uri="{BB962C8B-B14F-4D97-AF65-F5344CB8AC3E}">
        <p14:creationId xmlns:p14="http://schemas.microsoft.com/office/powerpoint/2010/main" val="358986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r>
              <a:rPr lang="en-US" altLang="zh-TW" dirty="0" smtClean="0"/>
              <a:t>:</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88840"/>
            <a:ext cx="4525645" cy="3276600"/>
          </a:xfrm>
          <a:prstGeom prst="rect">
            <a:avLst/>
          </a:prstGeom>
          <a:noFill/>
        </p:spPr>
      </p:pic>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581128"/>
            <a:ext cx="4886960" cy="2156460"/>
          </a:xfrm>
          <a:prstGeom prst="rect">
            <a:avLst/>
          </a:prstGeom>
          <a:noFill/>
        </p:spPr>
      </p:pic>
    </p:spTree>
    <p:extLst>
      <p:ext uri="{BB962C8B-B14F-4D97-AF65-F5344CB8AC3E}">
        <p14:creationId xmlns:p14="http://schemas.microsoft.com/office/powerpoint/2010/main" val="1409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2">
                    <a:lumMod val="75000"/>
                  </a:schemeClr>
                </a:solidFill>
                <a:latin typeface="Adobe 繁黑體 Std B" pitchFamily="34" charset="-120"/>
                <a:ea typeface="Adobe 繁黑體 Std B" pitchFamily="34" charset="-120"/>
              </a:rPr>
              <a:t>105</a:t>
            </a:r>
            <a:r>
              <a:rPr lang="zh-TW" altLang="en-US" dirty="0" smtClean="0">
                <a:solidFill>
                  <a:schemeClr val="accent2">
                    <a:lumMod val="75000"/>
                  </a:schemeClr>
                </a:solidFill>
                <a:latin typeface="Adobe 繁黑體 Std B" pitchFamily="34" charset="-120"/>
                <a:ea typeface="Adobe 繁黑體 Std B" pitchFamily="34" charset="-120"/>
              </a:rPr>
              <a:t>學年</a:t>
            </a:r>
            <a:r>
              <a:rPr lang="zh-TW" altLang="en-US" dirty="0">
                <a:solidFill>
                  <a:schemeClr val="accent2">
                    <a:lumMod val="75000"/>
                  </a:schemeClr>
                </a:solidFill>
                <a:latin typeface="Adobe 繁黑體 Std B" pitchFamily="34" charset="-120"/>
                <a:ea typeface="Adobe 繁黑體 Std B" pitchFamily="34" charset="-120"/>
              </a:rPr>
              <a:t>畢業</a:t>
            </a:r>
            <a:r>
              <a:rPr lang="zh-TW" altLang="en-US" dirty="0" smtClean="0">
                <a:solidFill>
                  <a:schemeClr val="accent2">
                    <a:lumMod val="75000"/>
                  </a:schemeClr>
                </a:solidFill>
                <a:latin typeface="Adobe 繁黑體 Std B" pitchFamily="34" charset="-120"/>
                <a:ea typeface="Adobe 繁黑體 Std B" pitchFamily="34" charset="-120"/>
              </a:rPr>
              <a:t>滿</a:t>
            </a:r>
            <a:r>
              <a:rPr lang="en-US" altLang="zh-TW" dirty="0" smtClean="0">
                <a:solidFill>
                  <a:schemeClr val="accent2">
                    <a:lumMod val="75000"/>
                  </a:schemeClr>
                </a:solidFill>
                <a:latin typeface="Adobe 繁黑體 Std B" pitchFamily="34" charset="-120"/>
                <a:ea typeface="Adobe 繁黑體 Std B" pitchFamily="34" charset="-120"/>
              </a:rPr>
              <a:t>1</a:t>
            </a:r>
            <a:r>
              <a:rPr lang="zh-TW" altLang="en-US" dirty="0" smtClean="0">
                <a:solidFill>
                  <a:schemeClr val="accent2">
                    <a:lumMod val="75000"/>
                  </a:schemeClr>
                </a:solidFill>
                <a:latin typeface="Adobe 繁黑體 Std B" pitchFamily="34" charset="-120"/>
                <a:ea typeface="Adobe 繁黑體 Std B" pitchFamily="34" charset="-120"/>
              </a:rPr>
              <a:t>年</a:t>
            </a:r>
            <a:endParaRPr lang="zh-TW" altLang="en-US" dirty="0">
              <a:solidFill>
                <a:schemeClr val="accent2">
                  <a:lumMod val="75000"/>
                </a:schemeClr>
              </a:solidFill>
              <a:latin typeface="Adobe 繁黑體 Std B" pitchFamily="34" charset="-120"/>
              <a:ea typeface="Adobe 繁黑體 Std B" pitchFamily="34" charset="-120"/>
            </a:endParaRPr>
          </a:p>
        </p:txBody>
      </p:sp>
      <p:graphicFrame>
        <p:nvGraphicFramePr>
          <p:cNvPr id="6" name="圖表 5"/>
          <p:cNvGraphicFramePr/>
          <p:nvPr>
            <p:extLst>
              <p:ext uri="{D42A27DB-BD31-4B8C-83A1-F6EECF244321}">
                <p14:modId xmlns:p14="http://schemas.microsoft.com/office/powerpoint/2010/main" val="755850964"/>
              </p:ext>
            </p:extLst>
          </p:nvPr>
        </p:nvGraphicFramePr>
        <p:xfrm>
          <a:off x="4499992" y="3645024"/>
          <a:ext cx="4536504" cy="3389828"/>
        </p:xfrm>
        <a:graphic>
          <a:graphicData uri="http://schemas.openxmlformats.org/drawingml/2006/chart">
            <c:chart xmlns:c="http://schemas.openxmlformats.org/drawingml/2006/chart" xmlns:r="http://schemas.openxmlformats.org/officeDocument/2006/relationships" r:id="rId3"/>
          </a:graphicData>
        </a:graphic>
      </p:graphicFrame>
      <p:sp>
        <p:nvSpPr>
          <p:cNvPr id="7" name="內容版面配置區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accent2">
                  <a:lumMod val="75000"/>
                </a:schemeClr>
              </a:buClr>
            </a:pPr>
            <a:r>
              <a:rPr lang="en-US" altLang="zh-TW" sz="2000" dirty="0">
                <a:latin typeface="Times New Roman" panose="02020603050405020304" pitchFamily="18" charset="0"/>
                <a:cs typeface="Times New Roman" panose="02020603050405020304" pitchFamily="18" charset="0"/>
              </a:rPr>
              <a:t>105</a:t>
            </a:r>
            <a:r>
              <a:rPr lang="zh-TW" altLang="en-US" sz="2000" dirty="0">
                <a:latin typeface="Times New Roman" panose="02020603050405020304" pitchFamily="18" charset="0"/>
                <a:cs typeface="Times New Roman" panose="02020603050405020304" pitchFamily="18" charset="0"/>
              </a:rPr>
              <a:t>學年畢業滿</a:t>
            </a:r>
            <a:r>
              <a:rPr lang="en-US" altLang="zh-TW" sz="2000" dirty="0">
                <a:latin typeface="Times New Roman" panose="02020603050405020304" pitchFamily="18" charset="0"/>
                <a:cs typeface="Times New Roman" panose="02020603050405020304" pitchFamily="18" charset="0"/>
              </a:rPr>
              <a:t>1</a:t>
            </a:r>
            <a:r>
              <a:rPr lang="zh-TW" altLang="en-US" sz="2000" dirty="0">
                <a:latin typeface="Times New Roman" panose="02020603050405020304" pitchFamily="18" charset="0"/>
                <a:cs typeface="Times New Roman" panose="02020603050405020304" pitchFamily="18" charset="0"/>
              </a:rPr>
              <a:t>年全職工作人數佔</a:t>
            </a:r>
            <a:r>
              <a:rPr lang="en-US" altLang="zh-TW" sz="2000" dirty="0">
                <a:latin typeface="Times New Roman" panose="02020603050405020304" pitchFamily="18" charset="0"/>
                <a:cs typeface="Times New Roman" panose="02020603050405020304" pitchFamily="18" charset="0"/>
              </a:rPr>
              <a:t>53%</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buClr>
                <a:schemeClr val="accent2">
                  <a:lumMod val="75000"/>
                </a:schemeClr>
              </a:buClr>
            </a:pPr>
            <a:r>
              <a:rPr lang="zh-TW" altLang="en-US" sz="2000" dirty="0">
                <a:latin typeface="Times New Roman" panose="02020603050405020304" pitchFamily="18" charset="0"/>
                <a:cs typeface="Times New Roman" panose="02020603050405020304" pitchFamily="18" charset="0"/>
              </a:rPr>
              <a:t>未就業</a:t>
            </a:r>
            <a:r>
              <a:rPr lang="zh-TW" altLang="en-US" sz="2000" dirty="0" smtClean="0">
                <a:latin typeface="Times New Roman" panose="02020603050405020304" pitchFamily="18" charset="0"/>
                <a:cs typeface="Times New Roman" panose="02020603050405020304" pitchFamily="18" charset="0"/>
              </a:rPr>
              <a:t>人數佔</a:t>
            </a:r>
            <a:r>
              <a:rPr lang="en-US" altLang="zh-TW" sz="2000" dirty="0" smtClean="0">
                <a:latin typeface="Times New Roman" panose="02020603050405020304" pitchFamily="18" charset="0"/>
                <a:cs typeface="Times New Roman" panose="02020603050405020304" pitchFamily="18" charset="0"/>
              </a:rPr>
              <a:t>44%</a:t>
            </a:r>
            <a:r>
              <a:rPr lang="zh-TW" altLang="en-US" sz="2000" dirty="0" smtClean="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a:p>
            <a:pPr>
              <a:buClr>
                <a:schemeClr val="accent2">
                  <a:lumMod val="75000"/>
                </a:schemeClr>
              </a:buClr>
            </a:pPr>
            <a:r>
              <a:rPr lang="zh-TW" altLang="en-US" sz="2000" dirty="0"/>
              <a:t>部分工時：工作內容以企業居多，其次為自由工作者。</a:t>
            </a:r>
            <a:endParaRPr lang="en-US" altLang="zh-TW" sz="2000" dirty="0"/>
          </a:p>
          <a:p>
            <a:pPr>
              <a:buClr>
                <a:schemeClr val="accent2">
                  <a:lumMod val="75000"/>
                </a:schemeClr>
              </a:buClr>
            </a:pPr>
            <a:r>
              <a:rPr lang="zh-TW" altLang="en-US" sz="2000" dirty="0"/>
              <a:t>未就業主要原因：在升學中或進修中，其次服役中或等待服役中。</a:t>
            </a:r>
            <a:endParaRPr lang="en-US" altLang="zh-TW" sz="2000" dirty="0"/>
          </a:p>
          <a:p>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2252410716"/>
              </p:ext>
            </p:extLst>
          </p:nvPr>
        </p:nvGraphicFramePr>
        <p:xfrm>
          <a:off x="539552" y="4221088"/>
          <a:ext cx="4464495" cy="1854200"/>
        </p:xfrm>
        <a:graphic>
          <a:graphicData uri="http://schemas.openxmlformats.org/drawingml/2006/table">
            <a:tbl>
              <a:tblPr firstRow="1" bandRow="1">
                <a:tableStyleId>{5C22544A-7EE6-4342-B048-85BDC9FD1C3A}</a:tableStyleId>
              </a:tblPr>
              <a:tblGrid>
                <a:gridCol w="1488165"/>
                <a:gridCol w="1488165"/>
                <a:gridCol w="1488165"/>
              </a:tblGrid>
              <a:tr h="370840">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就業狀況</a:t>
                      </a:r>
                      <a:endParaRPr lang="en-US" altLang="zh-TW" sz="1800" b="1" i="0" u="none" strike="noStrike" dirty="0" smtClean="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人數</a:t>
                      </a:r>
                      <a:endParaRPr lang="zh-TW" altLang="en-US"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百分比</a:t>
                      </a:r>
                      <a:endParaRPr lang="zh-TW" altLang="en-US"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目前非就業中</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1256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44.13%</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全職工作</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1519</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53.37%</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部分工時</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71</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2.49%</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總計</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2846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100.00%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val="14790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chemeClr val="accent2">
                    <a:lumMod val="75000"/>
                  </a:schemeClr>
                </a:solidFill>
                <a:latin typeface="Adobe 繁黑體 Std B" pitchFamily="34" charset="-120"/>
                <a:ea typeface="Adobe 繁黑體 Std B" pitchFamily="34" charset="-120"/>
              </a:rPr>
              <a:t>103</a:t>
            </a:r>
            <a:r>
              <a:rPr lang="zh-TW" altLang="en-US" dirty="0">
                <a:solidFill>
                  <a:schemeClr val="accent2">
                    <a:lumMod val="75000"/>
                  </a:schemeClr>
                </a:solidFill>
                <a:latin typeface="Adobe 繁黑體 Std B" pitchFamily="34" charset="-120"/>
                <a:ea typeface="Adobe 繁黑體 Std B" pitchFamily="34" charset="-120"/>
              </a:rPr>
              <a:t>學年畢業滿</a:t>
            </a:r>
            <a:r>
              <a:rPr lang="en-US" altLang="zh-TW" dirty="0">
                <a:solidFill>
                  <a:schemeClr val="accent2">
                    <a:lumMod val="75000"/>
                  </a:schemeClr>
                </a:solidFill>
                <a:latin typeface="Adobe 繁黑體 Std B" pitchFamily="34" charset="-120"/>
                <a:ea typeface="Adobe 繁黑體 Std B" pitchFamily="34" charset="-120"/>
              </a:rPr>
              <a:t>3</a:t>
            </a:r>
            <a:r>
              <a:rPr lang="zh-TW" altLang="en-US" dirty="0">
                <a:solidFill>
                  <a:schemeClr val="accent2">
                    <a:lumMod val="75000"/>
                  </a:schemeClr>
                </a:solidFill>
                <a:latin typeface="Adobe 繁黑體 Std B" pitchFamily="34" charset="-120"/>
                <a:ea typeface="Adobe 繁黑體 Std B" pitchFamily="34" charset="-120"/>
              </a:rPr>
              <a:t>年</a:t>
            </a:r>
          </a:p>
        </p:txBody>
      </p:sp>
      <p:sp>
        <p:nvSpPr>
          <p:cNvPr id="3" name="內容版面配置區 2"/>
          <p:cNvSpPr>
            <a:spLocks noGrp="1"/>
          </p:cNvSpPr>
          <p:nvPr>
            <p:ph idx="1"/>
          </p:nvPr>
        </p:nvSpPr>
        <p:spPr/>
        <p:txBody>
          <a:bodyPr/>
          <a:lstStyle/>
          <a:p>
            <a:pPr>
              <a:buClr>
                <a:schemeClr val="accent2">
                  <a:lumMod val="75000"/>
                </a:schemeClr>
              </a:buClr>
            </a:pPr>
            <a:r>
              <a:rPr lang="en-US" altLang="zh-TW" sz="2000" dirty="0">
                <a:latin typeface="Times New Roman" panose="02020603050405020304" pitchFamily="18" charset="0"/>
                <a:ea typeface="+mn-ea"/>
                <a:cs typeface="Times New Roman" panose="02020603050405020304" pitchFamily="18" charset="0"/>
              </a:rPr>
              <a:t>103</a:t>
            </a:r>
            <a:r>
              <a:rPr lang="zh-TW" altLang="en-US" sz="2000" dirty="0">
                <a:latin typeface="Times New Roman" panose="02020603050405020304" pitchFamily="18" charset="0"/>
                <a:ea typeface="+mn-ea"/>
                <a:cs typeface="Times New Roman" panose="02020603050405020304" pitchFamily="18" charset="0"/>
              </a:rPr>
              <a:t>學年畢業滿</a:t>
            </a:r>
            <a:r>
              <a:rPr lang="en-US" altLang="zh-TW" sz="2000" dirty="0">
                <a:latin typeface="Times New Roman" panose="02020603050405020304" pitchFamily="18" charset="0"/>
                <a:ea typeface="+mn-ea"/>
                <a:cs typeface="Times New Roman" panose="02020603050405020304" pitchFamily="18" charset="0"/>
              </a:rPr>
              <a:t>3</a:t>
            </a:r>
            <a:r>
              <a:rPr lang="zh-TW" altLang="en-US" sz="2000" dirty="0">
                <a:latin typeface="Times New Roman" panose="02020603050405020304" pitchFamily="18" charset="0"/>
                <a:ea typeface="+mn-ea"/>
                <a:cs typeface="Times New Roman" panose="02020603050405020304" pitchFamily="18" charset="0"/>
              </a:rPr>
              <a:t>年全職工作人數佔</a:t>
            </a:r>
            <a:r>
              <a:rPr lang="en-US" altLang="zh-TW" sz="2000" dirty="0">
                <a:latin typeface="Times New Roman" panose="02020603050405020304" pitchFamily="18" charset="0"/>
                <a:ea typeface="+mn-ea"/>
                <a:cs typeface="Times New Roman" panose="02020603050405020304" pitchFamily="18" charset="0"/>
              </a:rPr>
              <a:t>76%</a:t>
            </a:r>
            <a:r>
              <a:rPr lang="zh-TW" altLang="en-US" sz="2000" dirty="0">
                <a:latin typeface="Times New Roman" panose="02020603050405020304" pitchFamily="18" charset="0"/>
                <a:ea typeface="+mn-ea"/>
                <a:cs typeface="Times New Roman" panose="02020603050405020304" pitchFamily="18" charset="0"/>
              </a:rPr>
              <a:t>。</a:t>
            </a:r>
            <a:endParaRPr lang="en-US" altLang="zh-TW" sz="2000" dirty="0">
              <a:latin typeface="Times New Roman" panose="02020603050405020304" pitchFamily="18" charset="0"/>
              <a:ea typeface="+mn-ea"/>
              <a:cs typeface="Times New Roman" panose="02020603050405020304" pitchFamily="18" charset="0"/>
            </a:endParaRPr>
          </a:p>
          <a:p>
            <a:pPr>
              <a:buClr>
                <a:schemeClr val="accent2">
                  <a:lumMod val="75000"/>
                </a:schemeClr>
              </a:buClr>
            </a:pPr>
            <a:r>
              <a:rPr lang="zh-TW" altLang="en-US" sz="2000" dirty="0">
                <a:latin typeface="Times New Roman" panose="02020603050405020304" pitchFamily="18" charset="0"/>
                <a:ea typeface="+mn-ea"/>
                <a:cs typeface="Times New Roman" panose="02020603050405020304" pitchFamily="18" charset="0"/>
              </a:rPr>
              <a:t>部分工時：工作內容以企業居多，其次為自由工作者。</a:t>
            </a:r>
            <a:endParaRPr lang="en-US" altLang="zh-TW" sz="2000" dirty="0">
              <a:latin typeface="Times New Roman" panose="02020603050405020304" pitchFamily="18" charset="0"/>
              <a:ea typeface="+mn-ea"/>
              <a:cs typeface="Times New Roman" panose="02020603050405020304" pitchFamily="18" charset="0"/>
            </a:endParaRPr>
          </a:p>
          <a:p>
            <a:pPr>
              <a:buClr>
                <a:schemeClr val="accent2">
                  <a:lumMod val="75000"/>
                </a:schemeClr>
              </a:buClr>
            </a:pPr>
            <a:r>
              <a:rPr lang="zh-TW" altLang="en-US" sz="2000" dirty="0">
                <a:latin typeface="Times New Roman" panose="02020603050405020304" pitchFamily="18" charset="0"/>
                <a:ea typeface="+mn-ea"/>
                <a:cs typeface="Times New Roman" panose="02020603050405020304" pitchFamily="18" charset="0"/>
              </a:rPr>
              <a:t>未就業主要原因：服役中或等待服役中，其次進修中。</a:t>
            </a:r>
            <a:endParaRPr lang="en-US" altLang="zh-TW" sz="2000" dirty="0">
              <a:latin typeface="Times New Roman" panose="02020603050405020304" pitchFamily="18" charset="0"/>
              <a:ea typeface="+mn-ea"/>
              <a:cs typeface="Times New Roman" panose="02020603050405020304" pitchFamily="18" charset="0"/>
            </a:endParaRPr>
          </a:p>
          <a:p>
            <a:endParaRPr lang="zh-TW" altLang="en-US" dirty="0"/>
          </a:p>
        </p:txBody>
      </p:sp>
      <p:graphicFrame>
        <p:nvGraphicFramePr>
          <p:cNvPr id="7" name="圖表 6"/>
          <p:cNvGraphicFramePr/>
          <p:nvPr>
            <p:extLst>
              <p:ext uri="{D42A27DB-BD31-4B8C-83A1-F6EECF244321}">
                <p14:modId xmlns:p14="http://schemas.microsoft.com/office/powerpoint/2010/main" val="3719586416"/>
              </p:ext>
            </p:extLst>
          </p:nvPr>
        </p:nvGraphicFramePr>
        <p:xfrm>
          <a:off x="4211960" y="3284984"/>
          <a:ext cx="4680520" cy="3696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7745609"/>
              </p:ext>
            </p:extLst>
          </p:nvPr>
        </p:nvGraphicFramePr>
        <p:xfrm>
          <a:off x="323528" y="4149080"/>
          <a:ext cx="4464495" cy="2225040"/>
        </p:xfrm>
        <a:graphic>
          <a:graphicData uri="http://schemas.openxmlformats.org/drawingml/2006/table">
            <a:tbl>
              <a:tblPr firstRow="1" bandRow="1">
                <a:tableStyleId>{5C22544A-7EE6-4342-B048-85BDC9FD1C3A}</a:tableStyleId>
              </a:tblPr>
              <a:tblGrid>
                <a:gridCol w="1800200"/>
                <a:gridCol w="1176130"/>
                <a:gridCol w="1488165"/>
              </a:tblGrid>
              <a:tr h="370840">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就業狀況</a:t>
                      </a:r>
                      <a:endParaRPr lang="en-US" altLang="zh-TW" sz="1800" b="1" i="0" u="none" strike="noStrike" dirty="0" smtClean="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人數</a:t>
                      </a:r>
                      <a:endParaRPr lang="zh-TW" altLang="en-US"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zh-TW" altLang="en-US" sz="1800" b="1" i="0" u="none" strike="noStrike" dirty="0" smtClean="0">
                          <a:solidFill>
                            <a:schemeClr val="bg1"/>
                          </a:solidFill>
                          <a:effectLst/>
                          <a:latin typeface="Times New Roman" panose="02020603050405020304" pitchFamily="18" charset="0"/>
                          <a:cs typeface="Times New Roman" panose="02020603050405020304" pitchFamily="18" charset="0"/>
                        </a:rPr>
                        <a:t>百分比</a:t>
                      </a:r>
                      <a:endParaRPr lang="zh-TW" altLang="en-US" sz="1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全職工作</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1994</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75.82%</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目前非就業中</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569</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21.63%</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部分工時</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57</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2.17%</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家管</a:t>
                      </a:r>
                      <a:r>
                        <a:rPr lang="en-US" altLang="zh-TW" sz="1800" u="none" strike="noStrike">
                          <a:effectLst/>
                          <a:latin typeface="Times New Roman" panose="02020603050405020304" pitchFamily="18" charset="0"/>
                          <a:cs typeface="Times New Roman" panose="02020603050405020304" pitchFamily="18" charset="0"/>
                        </a:rPr>
                        <a:t>/</a:t>
                      </a:r>
                      <a:r>
                        <a:rPr lang="zh-TW" altLang="en-US" sz="1800" u="none" strike="noStrike">
                          <a:effectLst/>
                          <a:latin typeface="Times New Roman" panose="02020603050405020304" pitchFamily="18" charset="0"/>
                          <a:cs typeface="Times New Roman" panose="02020603050405020304" pitchFamily="18" charset="0"/>
                        </a:rPr>
                        <a:t>料理家務者</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0.38%</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總計</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2630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100.00%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val="413131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chemeClr val="accent2">
                    <a:lumMod val="75000"/>
                  </a:schemeClr>
                </a:solidFill>
                <a:latin typeface="Adobe 繁黑體 Std B" pitchFamily="34" charset="-120"/>
                <a:ea typeface="Adobe 繁黑體 Std B" pitchFamily="34" charset="-120"/>
              </a:rPr>
              <a:t>101</a:t>
            </a:r>
            <a:r>
              <a:rPr lang="zh-TW" altLang="en-US" dirty="0">
                <a:solidFill>
                  <a:schemeClr val="accent2">
                    <a:lumMod val="75000"/>
                  </a:schemeClr>
                </a:solidFill>
                <a:latin typeface="Adobe 繁黑體 Std B" pitchFamily="34" charset="-120"/>
                <a:ea typeface="Adobe 繁黑體 Std B" pitchFamily="34" charset="-120"/>
              </a:rPr>
              <a:t>學年畢業滿</a:t>
            </a:r>
            <a:r>
              <a:rPr lang="en-US" altLang="zh-TW" dirty="0">
                <a:solidFill>
                  <a:schemeClr val="accent2">
                    <a:lumMod val="75000"/>
                  </a:schemeClr>
                </a:solidFill>
                <a:latin typeface="Adobe 繁黑體 Std B" pitchFamily="34" charset="-120"/>
                <a:ea typeface="Adobe 繁黑體 Std B" pitchFamily="34" charset="-120"/>
              </a:rPr>
              <a:t>5</a:t>
            </a:r>
            <a:r>
              <a:rPr lang="zh-TW" altLang="en-US" dirty="0">
                <a:solidFill>
                  <a:schemeClr val="accent2">
                    <a:lumMod val="75000"/>
                  </a:schemeClr>
                </a:solidFill>
                <a:latin typeface="Adobe 繁黑體 Std B" pitchFamily="34" charset="-120"/>
                <a:ea typeface="Adobe 繁黑體 Std B" pitchFamily="34" charset="-120"/>
              </a:rPr>
              <a:t>年</a:t>
            </a:r>
          </a:p>
        </p:txBody>
      </p:sp>
      <p:sp>
        <p:nvSpPr>
          <p:cNvPr id="3" name="內容版面配置區 2"/>
          <p:cNvSpPr>
            <a:spLocks noGrp="1"/>
          </p:cNvSpPr>
          <p:nvPr>
            <p:ph idx="1"/>
          </p:nvPr>
        </p:nvSpPr>
        <p:spPr>
          <a:xfrm>
            <a:off x="899592" y="1700808"/>
            <a:ext cx="7620000" cy="4470400"/>
          </a:xfrm>
        </p:spPr>
        <p:txBody>
          <a:bodyPr>
            <a:normAutofit/>
          </a:bodyPr>
          <a:lstStyle/>
          <a:p>
            <a:pPr>
              <a:buClr>
                <a:schemeClr val="accent2">
                  <a:lumMod val="75000"/>
                </a:schemeClr>
              </a:buClr>
            </a:pPr>
            <a:r>
              <a:rPr lang="en-US" altLang="zh-TW" sz="2000" dirty="0">
                <a:latin typeface="Times New Roman" panose="02020603050405020304" pitchFamily="18" charset="0"/>
                <a:cs typeface="Times New Roman" panose="02020603050405020304" pitchFamily="18" charset="0"/>
              </a:rPr>
              <a:t>101</a:t>
            </a:r>
            <a:r>
              <a:rPr kumimoji="1" lang="zh-TW" altLang="en-US" sz="2000" dirty="0">
                <a:solidFill>
                  <a:srgbClr val="000000"/>
                </a:solidFill>
                <a:latin typeface="Times New Roman" pitchFamily="18" charset="0"/>
                <a:ea typeface="新細明體" pitchFamily="18" charset="-120"/>
                <a:cs typeface="Times New Roman" pitchFamily="18" charset="0"/>
              </a:rPr>
              <a:t>學年畢業滿</a:t>
            </a:r>
            <a:r>
              <a:rPr kumimoji="1" lang="en-US" altLang="zh-TW" sz="2000" dirty="0">
                <a:solidFill>
                  <a:srgbClr val="000000"/>
                </a:solidFill>
                <a:latin typeface="Times New Roman" pitchFamily="18" charset="0"/>
                <a:ea typeface="新細明體" pitchFamily="18" charset="-120"/>
                <a:cs typeface="Times New Roman" pitchFamily="18" charset="0"/>
              </a:rPr>
              <a:t>5</a:t>
            </a:r>
            <a:r>
              <a:rPr kumimoji="1" lang="zh-TW" altLang="en-US" sz="2000" dirty="0">
                <a:solidFill>
                  <a:srgbClr val="000000"/>
                </a:solidFill>
                <a:latin typeface="Times New Roman" pitchFamily="18" charset="0"/>
                <a:ea typeface="新細明體" pitchFamily="18" charset="-120"/>
                <a:cs typeface="Times New Roman" pitchFamily="18" charset="0"/>
              </a:rPr>
              <a:t>年全職工作人數佔</a:t>
            </a:r>
            <a:r>
              <a:rPr lang="en-US" altLang="zh-TW" sz="2000" dirty="0" smtClean="0">
                <a:latin typeface="Times New Roman" panose="02020603050405020304" pitchFamily="18" charset="0"/>
                <a:cs typeface="Times New Roman" panose="02020603050405020304" pitchFamily="18" charset="0"/>
              </a:rPr>
              <a:t>88%</a:t>
            </a:r>
            <a:r>
              <a:rPr lang="zh-TW" altLang="en-US"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a:buClr>
                <a:schemeClr val="accent2">
                  <a:lumMod val="75000"/>
                </a:schemeClr>
              </a:buClr>
            </a:pPr>
            <a:r>
              <a:rPr kumimoji="1" lang="zh-TW" altLang="en-US" sz="2000" dirty="0">
                <a:solidFill>
                  <a:srgbClr val="000000"/>
                </a:solidFill>
                <a:latin typeface="Times New Roman" pitchFamily="18" charset="0"/>
                <a:ea typeface="新細明體" pitchFamily="18" charset="-120"/>
                <a:cs typeface="Times New Roman" pitchFamily="18" charset="0"/>
              </a:rPr>
              <a:t>部分工時：工作內容以自由工作者居多，其次為學校。</a:t>
            </a:r>
            <a:endParaRPr kumimoji="1" lang="en-US" altLang="zh-TW" sz="2000" dirty="0">
              <a:solidFill>
                <a:srgbClr val="000000"/>
              </a:solidFill>
              <a:latin typeface="Times New Roman" pitchFamily="18" charset="0"/>
              <a:ea typeface="新細明體" pitchFamily="18" charset="-120"/>
              <a:cs typeface="Times New Roman" pitchFamily="18" charset="0"/>
            </a:endParaRPr>
          </a:p>
          <a:p>
            <a:pPr>
              <a:buClr>
                <a:schemeClr val="accent2">
                  <a:lumMod val="75000"/>
                </a:schemeClr>
              </a:buClr>
            </a:pPr>
            <a:r>
              <a:rPr kumimoji="1" lang="zh-TW" altLang="en-US" sz="2000" dirty="0">
                <a:solidFill>
                  <a:srgbClr val="000000"/>
                </a:solidFill>
                <a:latin typeface="Times New Roman" pitchFamily="18" charset="0"/>
                <a:ea typeface="新細明體" pitchFamily="18" charset="-120"/>
                <a:cs typeface="Times New Roman" pitchFamily="18" charset="0"/>
              </a:rPr>
              <a:t>未就業主要原因：進修中。</a:t>
            </a:r>
            <a:endParaRPr kumimoji="1" lang="en-US" altLang="zh-TW" sz="2000" dirty="0">
              <a:solidFill>
                <a:srgbClr val="000000"/>
              </a:solidFill>
              <a:latin typeface="Times New Roman" pitchFamily="18" charset="0"/>
              <a:ea typeface="新細明體" pitchFamily="18" charset="-120"/>
              <a:cs typeface="Times New Roman" pitchFamily="18" charset="0"/>
            </a:endParaRPr>
          </a:p>
        </p:txBody>
      </p:sp>
      <p:graphicFrame>
        <p:nvGraphicFramePr>
          <p:cNvPr id="5" name="圖表 4"/>
          <p:cNvGraphicFramePr/>
          <p:nvPr>
            <p:extLst>
              <p:ext uri="{D42A27DB-BD31-4B8C-83A1-F6EECF244321}">
                <p14:modId xmlns:p14="http://schemas.microsoft.com/office/powerpoint/2010/main" val="3845806488"/>
              </p:ext>
            </p:extLst>
          </p:nvPr>
        </p:nvGraphicFramePr>
        <p:xfrm>
          <a:off x="3995936" y="3284984"/>
          <a:ext cx="4979876" cy="3751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124267587"/>
              </p:ext>
            </p:extLst>
          </p:nvPr>
        </p:nvGraphicFramePr>
        <p:xfrm>
          <a:off x="323528" y="4149080"/>
          <a:ext cx="4464495" cy="2225040"/>
        </p:xfrm>
        <a:graphic>
          <a:graphicData uri="http://schemas.openxmlformats.org/drawingml/2006/table">
            <a:tbl>
              <a:tblPr firstRow="1" bandRow="1">
                <a:tableStyleId>{5C22544A-7EE6-4342-B048-85BDC9FD1C3A}</a:tableStyleId>
              </a:tblPr>
              <a:tblGrid>
                <a:gridCol w="1800200"/>
                <a:gridCol w="1176130"/>
                <a:gridCol w="1488165"/>
              </a:tblGrid>
              <a:tr h="370840">
                <a:tc>
                  <a:txBody>
                    <a:bodyPr/>
                    <a:lstStyle/>
                    <a:p>
                      <a:pPr algn="ctr" fontAlgn="ctr"/>
                      <a:r>
                        <a:rPr lang="zh-TW" altLang="en-US" sz="1800" b="1" i="0" u="none" strike="noStrike" kern="1200" dirty="0">
                          <a:solidFill>
                            <a:schemeClr val="bg1"/>
                          </a:solidFill>
                          <a:effectLst/>
                          <a:latin typeface="Times New Roman" panose="02020603050405020304" pitchFamily="18" charset="0"/>
                          <a:ea typeface="+mn-ea"/>
                          <a:cs typeface="Times New Roman" panose="02020603050405020304" pitchFamily="18" charset="0"/>
                        </a:rPr>
                        <a:t>就業狀況</a:t>
                      </a:r>
                    </a:p>
                  </a:txBody>
                  <a:tcPr marL="7620" marR="7620" marT="7620" marB="0" anchor="ctr"/>
                </a:tc>
                <a:tc>
                  <a:txBody>
                    <a:bodyPr/>
                    <a:lstStyle/>
                    <a:p>
                      <a:pPr algn="ctr" fontAlgn="ctr"/>
                      <a:r>
                        <a:rPr lang="zh-TW" altLang="en-US" sz="1800" b="1" i="0" u="none" strike="noStrike" kern="1200" dirty="0">
                          <a:solidFill>
                            <a:schemeClr val="bg1"/>
                          </a:solidFill>
                          <a:effectLst/>
                          <a:latin typeface="Times New Roman" panose="02020603050405020304" pitchFamily="18" charset="0"/>
                          <a:ea typeface="+mn-ea"/>
                          <a:cs typeface="Times New Roman" panose="02020603050405020304" pitchFamily="18" charset="0"/>
                        </a:rPr>
                        <a:t>人數</a:t>
                      </a:r>
                    </a:p>
                  </a:txBody>
                  <a:tcPr marL="7620" marR="7620" marT="7620" marB="0" anchor="ctr"/>
                </a:tc>
                <a:tc>
                  <a:txBody>
                    <a:bodyPr/>
                    <a:lstStyle/>
                    <a:p>
                      <a:pPr algn="ctr" fontAlgn="ctr"/>
                      <a:r>
                        <a:rPr lang="zh-TW" altLang="en-US" sz="1800" b="1" i="0" u="none" strike="noStrike" kern="1200" dirty="0">
                          <a:solidFill>
                            <a:schemeClr val="bg1"/>
                          </a:solidFill>
                          <a:effectLst/>
                          <a:latin typeface="Times New Roman" panose="02020603050405020304" pitchFamily="18" charset="0"/>
                          <a:ea typeface="+mn-ea"/>
                          <a:cs typeface="Times New Roman" panose="02020603050405020304" pitchFamily="18" charset="0"/>
                        </a:rPr>
                        <a:t>百分比</a:t>
                      </a: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全職工作</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2208</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r" fontAlgn="ctr"/>
                      <a:r>
                        <a:rPr lang="en-US" altLang="zh-TW" sz="1800" u="none" strike="noStrike" dirty="0">
                          <a:effectLst/>
                          <a:latin typeface="Times New Roman" panose="02020603050405020304" pitchFamily="18" charset="0"/>
                          <a:cs typeface="Times New Roman" panose="02020603050405020304" pitchFamily="18" charset="0"/>
                        </a:rPr>
                        <a:t>87.76%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目前非就業中</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222</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r" fontAlgn="ctr"/>
                      <a:r>
                        <a:rPr lang="en-US" altLang="zh-TW" sz="1800" u="none" strike="noStrike" dirty="0">
                          <a:effectLst/>
                          <a:latin typeface="Times New Roman" panose="02020603050405020304" pitchFamily="18" charset="0"/>
                          <a:cs typeface="Times New Roman" panose="02020603050405020304" pitchFamily="18" charset="0"/>
                        </a:rPr>
                        <a:t>8.82%</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dirty="0">
                          <a:effectLst/>
                          <a:latin typeface="Times New Roman" panose="02020603050405020304" pitchFamily="18" charset="0"/>
                          <a:cs typeface="Times New Roman" panose="02020603050405020304" pitchFamily="18" charset="0"/>
                        </a:rPr>
                        <a:t>部分工時</a:t>
                      </a:r>
                      <a:endParaRPr lang="zh-TW" alt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60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r" fontAlgn="ctr"/>
                      <a:r>
                        <a:rPr lang="en-US" altLang="zh-TW" sz="1800" u="none" strike="noStrike" dirty="0">
                          <a:effectLst/>
                          <a:latin typeface="Times New Roman" panose="02020603050405020304" pitchFamily="18" charset="0"/>
                          <a:cs typeface="Times New Roman" panose="02020603050405020304" pitchFamily="18" charset="0"/>
                        </a:rPr>
                        <a:t>2.38%</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家管</a:t>
                      </a:r>
                      <a:r>
                        <a:rPr lang="en-US" altLang="zh-TW" sz="1800" u="none" strike="noStrike">
                          <a:effectLst/>
                          <a:latin typeface="Times New Roman" panose="02020603050405020304" pitchFamily="18" charset="0"/>
                          <a:cs typeface="Times New Roman" panose="02020603050405020304" pitchFamily="18" charset="0"/>
                        </a:rPr>
                        <a:t>/</a:t>
                      </a:r>
                      <a:r>
                        <a:rPr lang="zh-TW" altLang="en-US" sz="1800" u="none" strike="noStrike">
                          <a:effectLst/>
                          <a:latin typeface="Times New Roman" panose="02020603050405020304" pitchFamily="18" charset="0"/>
                          <a:cs typeface="Times New Roman" panose="02020603050405020304" pitchFamily="18" charset="0"/>
                        </a:rPr>
                        <a:t>料理家務者</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r" fontAlgn="ctr"/>
                      <a:r>
                        <a:rPr lang="en-US" altLang="zh-TW" sz="1800" u="none" strike="noStrike" dirty="0">
                          <a:effectLst/>
                          <a:latin typeface="Times New Roman" panose="02020603050405020304" pitchFamily="18" charset="0"/>
                          <a:cs typeface="Times New Roman" panose="02020603050405020304" pitchFamily="18" charset="0"/>
                        </a:rPr>
                        <a:t>1.03%</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r h="370840">
                <a:tc>
                  <a:txBody>
                    <a:bodyPr/>
                    <a:lstStyle/>
                    <a:p>
                      <a:pPr algn="l" fontAlgn="ctr"/>
                      <a:r>
                        <a:rPr lang="zh-TW" altLang="en-US" sz="1800" u="none" strike="noStrike">
                          <a:effectLst/>
                          <a:latin typeface="Times New Roman" panose="02020603050405020304" pitchFamily="18" charset="0"/>
                          <a:cs typeface="Times New Roman" panose="02020603050405020304" pitchFamily="18" charset="0"/>
                        </a:rPr>
                        <a:t>總計</a:t>
                      </a:r>
                      <a:endParaRPr lang="zh-TW" alt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r>
                        <a:rPr lang="en-US" altLang="zh-TW" sz="1800" u="none" strike="noStrike" dirty="0">
                          <a:effectLst/>
                          <a:latin typeface="Times New Roman" panose="02020603050405020304" pitchFamily="18" charset="0"/>
                          <a:cs typeface="Times New Roman" panose="02020603050405020304" pitchFamily="18" charset="0"/>
                        </a:rPr>
                        <a:t>2516</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r" fontAlgn="ctr"/>
                      <a:r>
                        <a:rPr lang="en-US" altLang="zh-TW" sz="1800" u="none" strike="noStrike" dirty="0">
                          <a:effectLst/>
                          <a:latin typeface="Times New Roman" panose="02020603050405020304" pitchFamily="18" charset="0"/>
                          <a:cs typeface="Times New Roman" panose="02020603050405020304" pitchFamily="18" charset="0"/>
                        </a:rPr>
                        <a:t>100.00%</a:t>
                      </a:r>
                      <a:endParaRPr lang="en-US" altLang="zh-TW"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p14="http://schemas.microsoft.com/office/powerpoint/2010/main" val="13490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研究成果與建議</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zh-TW" dirty="0"/>
              <a:t>本校學生就業率趨勢逐年遞增，未就業率則逐年遞減，其中薪資維持一定的水準，並逐年提升，顯示本校學生在職場競爭激烈的趨勢下擁有競爭力的優勢。</a:t>
            </a:r>
          </a:p>
          <a:p>
            <a:r>
              <a:rPr lang="zh-TW" altLang="zh-TW" dirty="0"/>
              <a:t>在快速變化的今日，高等教育所要面臨的重要挑戰，就是回應社會多變的需求，從中自我檢討與評估，這就是校務研究的職責與使命。</a:t>
            </a:r>
          </a:p>
          <a:p>
            <a:r>
              <a:rPr lang="zh-TW" altLang="zh-TW" dirty="0"/>
              <a:t>希望透過實務數據資料，提供相關決策之參考，改善學校教學品質，進而提升本校永續競爭力。</a:t>
            </a:r>
          </a:p>
          <a:p>
            <a:endParaRPr lang="zh-TW" altLang="en-US" dirty="0"/>
          </a:p>
        </p:txBody>
      </p:sp>
    </p:spTree>
    <p:extLst>
      <p:ext uri="{BB962C8B-B14F-4D97-AF65-F5344CB8AC3E}">
        <p14:creationId xmlns:p14="http://schemas.microsoft.com/office/powerpoint/2010/main" val="303728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a:bodyPr>
          <a:lstStyle/>
          <a:p>
            <a:pPr algn="ctr"/>
            <a:r>
              <a:rPr lang="en-US" altLang="zh-TW" sz="7200" dirty="0"/>
              <a:t>THE END</a:t>
            </a:r>
            <a:endParaRPr lang="zh-TW" altLang="en-US" sz="7200" dirty="0"/>
          </a:p>
        </p:txBody>
      </p:sp>
      <p:sp>
        <p:nvSpPr>
          <p:cNvPr id="6" name="副標題 5"/>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5613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課堂家長日簡報">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15976124_TF03460507.potx" id="{09E4FC95-9ECF-4088-9366-EC3DE0CB6E3D}" vid="{7CBD2CEB-3ACD-441D-B7FA-742766EC5EE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家長日</Template>
  <TotalTime>4045</TotalTime>
  <Words>495</Words>
  <Application>Microsoft Office PowerPoint</Application>
  <PresentationFormat>如螢幕大小 (4:3)</PresentationFormat>
  <Paragraphs>78</Paragraphs>
  <Slides>8</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8</vt:i4>
      </vt:variant>
    </vt:vector>
  </HeadingPairs>
  <TitlesOfParts>
    <vt:vector size="17" baseType="lpstr">
      <vt:lpstr>Adobe 繁黑體 Std B</vt:lpstr>
      <vt:lpstr>Microsoft JhengHei UI</vt:lpstr>
      <vt:lpstr>新細明體</vt:lpstr>
      <vt:lpstr>標楷體</vt:lpstr>
      <vt:lpstr>Arial</vt:lpstr>
      <vt:lpstr>Calibri</vt:lpstr>
      <vt:lpstr>Century Gothic</vt:lpstr>
      <vt:lpstr>Times New Roman</vt:lpstr>
      <vt:lpstr>課堂家長日簡報</vt:lpstr>
      <vt:lpstr>畢業生就業流向與薪資分析</vt:lpstr>
      <vt:lpstr>研究目的</vt:lpstr>
      <vt:lpstr>研究方法:</vt:lpstr>
      <vt:lpstr>105學年畢業滿1年</vt:lpstr>
      <vt:lpstr>103學年畢業滿3年</vt:lpstr>
      <vt:lpstr>101學年畢業滿5年</vt:lpstr>
      <vt:lpstr>研究成果與建議:</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弱勢生分析</dc:title>
  <dc:creator>丁敏卉</dc:creator>
  <cp:lastModifiedBy>FalconK Wu</cp:lastModifiedBy>
  <cp:revision>162</cp:revision>
  <dcterms:created xsi:type="dcterms:W3CDTF">2018-11-12T05:38:19Z</dcterms:created>
  <dcterms:modified xsi:type="dcterms:W3CDTF">2019-04-23T01:40:10Z</dcterms:modified>
</cp:coreProperties>
</file>